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7" r:id="rId2"/>
    <p:sldId id="299" r:id="rId3"/>
    <p:sldId id="303" r:id="rId4"/>
    <p:sldId id="297" r:id="rId5"/>
    <p:sldId id="263" r:id="rId6"/>
    <p:sldId id="268" r:id="rId7"/>
    <p:sldId id="269" r:id="rId8"/>
    <p:sldId id="271" r:id="rId9"/>
    <p:sldId id="272" r:id="rId10"/>
    <p:sldId id="273" r:id="rId11"/>
    <p:sldId id="274" r:id="rId12"/>
    <p:sldId id="286" r:id="rId13"/>
    <p:sldId id="275" r:id="rId14"/>
    <p:sldId id="278" r:id="rId15"/>
    <p:sldId id="298" r:id="rId16"/>
    <p:sldId id="283" r:id="rId17"/>
    <p:sldId id="284" r:id="rId18"/>
    <p:sldId id="285" r:id="rId19"/>
    <p:sldId id="287" r:id="rId20"/>
    <p:sldId id="288" r:id="rId21"/>
    <p:sldId id="289" r:id="rId22"/>
    <p:sldId id="290" r:id="rId23"/>
    <p:sldId id="292" r:id="rId24"/>
    <p:sldId id="291" r:id="rId25"/>
    <p:sldId id="300" r:id="rId26"/>
    <p:sldId id="294" r:id="rId27"/>
    <p:sldId id="301" r:id="rId28"/>
    <p:sldId id="293" r:id="rId29"/>
    <p:sldId id="302" r:id="rId30"/>
    <p:sldId id="295" r:id="rId31"/>
    <p:sldId id="296"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ger Arnold" initials="RA" lastIdx="3" clrIdx="0">
    <p:extLst>
      <p:ext uri="{19B8F6BF-5375-455C-9EA6-DF929625EA0E}">
        <p15:presenceInfo xmlns:p15="http://schemas.microsoft.com/office/powerpoint/2012/main" userId="074b81979356eb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2" autoAdjust="0"/>
  </p:normalViewPr>
  <p:slideViewPr>
    <p:cSldViewPr snapToGrid="0" showGuides="1">
      <p:cViewPr varScale="1">
        <p:scale>
          <a:sx n="91" d="100"/>
          <a:sy n="91" d="100"/>
        </p:scale>
        <p:origin x="322" y="77"/>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9-06T22:53:05.140" idx="3">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06/09/2023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9/6/2023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663975" y="3444079"/>
            <a:ext cx="6864059"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Loan defaulter prediction</a:t>
            </a:r>
          </a:p>
        </p:txBody>
      </p:sp>
      <p:sp>
        <p:nvSpPr>
          <p:cNvPr id="21" name="TextBox 20"/>
          <p:cNvSpPr txBox="1"/>
          <p:nvPr/>
        </p:nvSpPr>
        <p:spPr>
          <a:xfrm>
            <a:off x="3395466" y="4150067"/>
            <a:ext cx="5401094" cy="1231106"/>
          </a:xfrm>
          <a:prstGeom prst="rect">
            <a:avLst/>
          </a:prstGeom>
          <a:noFill/>
        </p:spPr>
        <p:txBody>
          <a:bodyPr wrap="none" lIns="0" tIns="0" rIns="0" bIns="0" rtlCol="0">
            <a:spAutoFit/>
          </a:bodyPr>
          <a:lstStyle/>
          <a:p>
            <a:pPr algn="ctr">
              <a:tabLst>
                <a:tab pos="347663" algn="l"/>
              </a:tabLst>
            </a:pPr>
            <a:r>
              <a:rPr lang="en-US" sz="2000" b="1" dirty="0">
                <a:solidFill>
                  <a:schemeClr val="bg1"/>
                </a:solidFill>
              </a:rPr>
              <a:t>A data driven approach to spot out the defaulters </a:t>
            </a:r>
          </a:p>
          <a:p>
            <a:pPr algn="ctr">
              <a:tabLst>
                <a:tab pos="347663" algn="l"/>
              </a:tabLst>
            </a:pPr>
            <a:endParaRPr lang="en-US" sz="2000" dirty="0">
              <a:solidFill>
                <a:schemeClr val="bg1"/>
              </a:solidFill>
            </a:endParaRPr>
          </a:p>
          <a:p>
            <a:pPr algn="ctr">
              <a:tabLst>
                <a:tab pos="347663" algn="l"/>
              </a:tabLst>
            </a:pPr>
            <a:r>
              <a:rPr lang="en-US" sz="2000" dirty="0">
                <a:solidFill>
                  <a:schemeClr val="bg1"/>
                </a:solidFill>
              </a:rPr>
              <a:t>Done by</a:t>
            </a:r>
          </a:p>
          <a:p>
            <a:pPr algn="ctr">
              <a:tabLst>
                <a:tab pos="347663" algn="l"/>
              </a:tabLst>
            </a:pPr>
            <a:r>
              <a:rPr lang="en-US" sz="2000" dirty="0">
                <a:solidFill>
                  <a:schemeClr val="bg1"/>
                </a:solidFill>
              </a:rPr>
              <a:t>Roger Arnold H</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00367"/>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58650"/>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p:cNvSpPr txBox="1"/>
          <p:nvPr/>
        </p:nvSpPr>
        <p:spPr>
          <a:xfrm>
            <a:off x="925564" y="1126843"/>
            <a:ext cx="1204446" cy="369332"/>
          </a:xfrm>
          <a:prstGeom prst="rect">
            <a:avLst/>
          </a:prstGeom>
          <a:noFill/>
        </p:spPr>
        <p:txBody>
          <a:bodyPr wrap="square" lIns="0" tIns="0" rIns="0" bIns="0" rtlCol="0">
            <a:spAutoFit/>
          </a:bodyPr>
          <a:lstStyle/>
          <a:p>
            <a:r>
              <a:rPr lang="en-US" sz="2400" dirty="0">
                <a:solidFill>
                  <a:schemeClr val="bg1"/>
                </a:solidFill>
                <a:latin typeface="+mj-lt"/>
              </a:rPr>
              <a:t>54%</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6440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1384995"/>
          </a:xfrm>
          <a:prstGeom prst="rect">
            <a:avLst/>
          </a:prstGeom>
          <a:noFill/>
        </p:spPr>
        <p:txBody>
          <a:bodyPr wrap="square" lIns="0" tIns="0" rIns="0" bIns="0" rtlCol="0">
            <a:spAutoFit/>
          </a:bodyPr>
          <a:lstStyle/>
          <a:p>
            <a:pPr algn="ctr"/>
            <a:r>
              <a:rPr lang="en-US" dirty="0">
                <a:solidFill>
                  <a:schemeClr val="bg1"/>
                </a:solidFill>
              </a:rPr>
              <a:t>More number of loan was issued in the year 2011. Nearly 54% lending is recorded. US Debt Ceiling Crisis is the main reason for this loan records . It affected markets till Dec 2012.</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401916" y="4929382"/>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819666" cy="369332"/>
            <a:chOff x="816617" y="3307745"/>
            <a:chExt cx="819666"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296446" y="3307745"/>
              <a:ext cx="339837" cy="369332"/>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6" name="Picture 5">
            <a:extLst>
              <a:ext uri="{FF2B5EF4-FFF2-40B4-BE49-F238E27FC236}">
                <a16:creationId xmlns:a16="http://schemas.microsoft.com/office/drawing/2014/main" id="{A4F6A715-D659-3050-BD6C-31001C7AEA8F}"/>
              </a:ext>
            </a:extLst>
          </p:cNvPr>
          <p:cNvPicPr>
            <a:picLocks noChangeAspect="1"/>
          </p:cNvPicPr>
          <p:nvPr/>
        </p:nvPicPr>
        <p:blipFill>
          <a:blip r:embed="rId5"/>
          <a:stretch>
            <a:fillRect/>
          </a:stretch>
        </p:blipFill>
        <p:spPr>
          <a:xfrm>
            <a:off x="1896577" y="658649"/>
            <a:ext cx="5333510" cy="3739291"/>
          </a:xfrm>
          <a:prstGeom prst="rect">
            <a:avLst/>
          </a:prstGeom>
        </p:spPr>
      </p:pic>
    </p:spTree>
    <p:extLst>
      <p:ext uri="{BB962C8B-B14F-4D97-AF65-F5344CB8AC3E}">
        <p14:creationId xmlns:p14="http://schemas.microsoft.com/office/powerpoint/2010/main" val="2471315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25842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p:cNvSpPr txBox="1"/>
          <p:nvPr/>
        </p:nvSpPr>
        <p:spPr>
          <a:xfrm>
            <a:off x="925564" y="1126843"/>
            <a:ext cx="1204446" cy="369332"/>
          </a:xfrm>
          <a:prstGeom prst="rect">
            <a:avLst/>
          </a:prstGeom>
          <a:noFill/>
        </p:spPr>
        <p:txBody>
          <a:bodyPr wrap="square" lIns="0" tIns="0" rIns="0" bIns="0" rtlCol="0">
            <a:spAutoFit/>
          </a:bodyPr>
          <a:lstStyle/>
          <a:p>
            <a:r>
              <a:rPr lang="en-US" sz="2400" dirty="0">
                <a:solidFill>
                  <a:schemeClr val="bg1"/>
                </a:solidFill>
                <a:latin typeface="+mj-lt"/>
              </a:rPr>
              <a:t>47%</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6440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830997"/>
          </a:xfrm>
          <a:prstGeom prst="rect">
            <a:avLst/>
          </a:prstGeom>
          <a:noFill/>
        </p:spPr>
        <p:txBody>
          <a:bodyPr wrap="square" lIns="0" tIns="0" rIns="0" bIns="0" rtlCol="0">
            <a:spAutoFit/>
          </a:bodyPr>
          <a:lstStyle/>
          <a:p>
            <a:pPr algn="ctr"/>
            <a:r>
              <a:rPr lang="en-US" dirty="0">
                <a:solidFill>
                  <a:schemeClr val="bg1"/>
                </a:solidFill>
              </a:rPr>
              <a:t>About 47.34% of borrowers avail loan for debt consolidation as their major purpose</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473570" y="4292174"/>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819666" cy="369332"/>
            <a:chOff x="816617" y="3307745"/>
            <a:chExt cx="819666"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296446" y="3307745"/>
              <a:ext cx="339837" cy="369332"/>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5" name="Picture 4">
            <a:extLst>
              <a:ext uri="{FF2B5EF4-FFF2-40B4-BE49-F238E27FC236}">
                <a16:creationId xmlns:a16="http://schemas.microsoft.com/office/drawing/2014/main" id="{39D34710-BAB3-2715-EB98-128FE00AF8D0}"/>
              </a:ext>
            </a:extLst>
          </p:cNvPr>
          <p:cNvPicPr>
            <a:picLocks noChangeAspect="1"/>
          </p:cNvPicPr>
          <p:nvPr/>
        </p:nvPicPr>
        <p:blipFill>
          <a:blip r:embed="rId5"/>
          <a:stretch>
            <a:fillRect/>
          </a:stretch>
        </p:blipFill>
        <p:spPr>
          <a:xfrm>
            <a:off x="1929715" y="646915"/>
            <a:ext cx="5314365" cy="3739292"/>
          </a:xfrm>
          <a:prstGeom prst="rect">
            <a:avLst/>
          </a:prstGeom>
        </p:spPr>
      </p:pic>
      <p:cxnSp>
        <p:nvCxnSpPr>
          <p:cNvPr id="7" name="Straight Arrow Connector 6">
            <a:extLst>
              <a:ext uri="{FF2B5EF4-FFF2-40B4-BE49-F238E27FC236}">
                <a16:creationId xmlns:a16="http://schemas.microsoft.com/office/drawing/2014/main" id="{E8D2FD57-8A16-0799-A7E5-C2ABED6A8407}"/>
              </a:ext>
            </a:extLst>
          </p:cNvPr>
          <p:cNvCxnSpPr>
            <a:cxnSpLocks/>
          </p:cNvCxnSpPr>
          <p:nvPr/>
        </p:nvCxnSpPr>
        <p:spPr>
          <a:xfrm flipV="1">
            <a:off x="4399280" y="1966018"/>
            <a:ext cx="676760" cy="264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366F89-F44B-D1EC-614A-07CBA91E73A7}"/>
              </a:ext>
            </a:extLst>
          </p:cNvPr>
          <p:cNvSpPr txBox="1"/>
          <p:nvPr/>
        </p:nvSpPr>
        <p:spPr>
          <a:xfrm>
            <a:off x="5076040" y="1642853"/>
            <a:ext cx="1885456" cy="646331"/>
          </a:xfrm>
          <a:prstGeom prst="rect">
            <a:avLst/>
          </a:prstGeom>
          <a:noFill/>
        </p:spPr>
        <p:txBody>
          <a:bodyPr wrap="square" rtlCol="0">
            <a:spAutoFit/>
          </a:bodyPr>
          <a:lstStyle/>
          <a:p>
            <a:r>
              <a:rPr lang="en-US" dirty="0"/>
              <a:t>Debt consolidation</a:t>
            </a:r>
            <a:endParaRPr lang="en-IN" dirty="0"/>
          </a:p>
        </p:txBody>
      </p:sp>
      <p:pic>
        <p:nvPicPr>
          <p:cNvPr id="12" name="Picture 11">
            <a:extLst>
              <a:ext uri="{FF2B5EF4-FFF2-40B4-BE49-F238E27FC236}">
                <a16:creationId xmlns:a16="http://schemas.microsoft.com/office/drawing/2014/main" id="{AC70E8BE-D636-8477-B243-C8B8FC6DE6FC}"/>
              </a:ext>
            </a:extLst>
          </p:cNvPr>
          <p:cNvPicPr>
            <a:picLocks noChangeAspect="1"/>
          </p:cNvPicPr>
          <p:nvPr/>
        </p:nvPicPr>
        <p:blipFill>
          <a:blip r:embed="rId6"/>
          <a:stretch>
            <a:fillRect/>
          </a:stretch>
        </p:blipFill>
        <p:spPr>
          <a:xfrm>
            <a:off x="1961326" y="621192"/>
            <a:ext cx="5327988" cy="390525"/>
          </a:xfrm>
          <a:prstGeom prst="rect">
            <a:avLst/>
          </a:prstGeom>
        </p:spPr>
      </p:pic>
    </p:spTree>
    <p:extLst>
      <p:ext uri="{BB962C8B-B14F-4D97-AF65-F5344CB8AC3E}">
        <p14:creationId xmlns:p14="http://schemas.microsoft.com/office/powerpoint/2010/main" val="353882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1FB6-D374-4848-3327-F36606206619}"/>
              </a:ext>
            </a:extLst>
          </p:cNvPr>
          <p:cNvSpPr>
            <a:spLocks noGrp="1"/>
          </p:cNvSpPr>
          <p:nvPr>
            <p:ph type="title"/>
          </p:nvPr>
        </p:nvSpPr>
        <p:spPr>
          <a:xfrm>
            <a:off x="457200" y="365125"/>
            <a:ext cx="10896600" cy="508635"/>
          </a:xfrm>
        </p:spPr>
        <p:txBody>
          <a:bodyPr>
            <a:normAutofit/>
          </a:bodyPr>
          <a:lstStyle/>
          <a:p>
            <a:r>
              <a:rPr lang="en-US" sz="2500" dirty="0"/>
              <a:t>Debt Consolidation as the major purpose</a:t>
            </a:r>
            <a:endParaRPr lang="en-IN" sz="2500" dirty="0"/>
          </a:p>
        </p:txBody>
      </p:sp>
      <p:pic>
        <p:nvPicPr>
          <p:cNvPr id="4" name="Content Placeholder 3">
            <a:extLst>
              <a:ext uri="{FF2B5EF4-FFF2-40B4-BE49-F238E27FC236}">
                <a16:creationId xmlns:a16="http://schemas.microsoft.com/office/drawing/2014/main" id="{967D80E7-49FB-D351-75E2-A8468302D80B}"/>
              </a:ext>
            </a:extLst>
          </p:cNvPr>
          <p:cNvPicPr>
            <a:picLocks noGrp="1" noChangeAspect="1"/>
          </p:cNvPicPr>
          <p:nvPr>
            <p:ph idx="1"/>
          </p:nvPr>
        </p:nvPicPr>
        <p:blipFill>
          <a:blip r:embed="rId2"/>
          <a:stretch>
            <a:fillRect/>
          </a:stretch>
        </p:blipFill>
        <p:spPr>
          <a:xfrm>
            <a:off x="457200" y="873760"/>
            <a:ext cx="11338560" cy="5364479"/>
          </a:xfrm>
          <a:prstGeom prst="rect">
            <a:avLst/>
          </a:prstGeom>
        </p:spPr>
      </p:pic>
    </p:spTree>
    <p:extLst>
      <p:ext uri="{BB962C8B-B14F-4D97-AF65-F5344CB8AC3E}">
        <p14:creationId xmlns:p14="http://schemas.microsoft.com/office/powerpoint/2010/main" val="232941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9" name="Picture 8">
            <a:extLst>
              <a:ext uri="{FF2B5EF4-FFF2-40B4-BE49-F238E27FC236}">
                <a16:creationId xmlns:a16="http://schemas.microsoft.com/office/drawing/2014/main" id="{173B64B1-CAEC-75BF-C455-0A2214132BA9}"/>
              </a:ext>
            </a:extLst>
          </p:cNvPr>
          <p:cNvPicPr>
            <a:picLocks noChangeAspect="1"/>
          </p:cNvPicPr>
          <p:nvPr/>
        </p:nvPicPr>
        <p:blipFill>
          <a:blip r:embed="rId2"/>
          <a:stretch>
            <a:fillRect/>
          </a:stretch>
        </p:blipFill>
        <p:spPr>
          <a:xfrm>
            <a:off x="452119" y="792479"/>
            <a:ext cx="10566401" cy="5527041"/>
          </a:xfrm>
          <a:prstGeom prst="rect">
            <a:avLst/>
          </a:prstGeom>
        </p:spPr>
      </p:pic>
      <p:sp>
        <p:nvSpPr>
          <p:cNvPr id="10" name="TextBox 9">
            <a:extLst>
              <a:ext uri="{FF2B5EF4-FFF2-40B4-BE49-F238E27FC236}">
                <a16:creationId xmlns:a16="http://schemas.microsoft.com/office/drawing/2014/main" id="{321B4541-4AFF-6603-AC83-E9A3C7B2F404}"/>
              </a:ext>
            </a:extLst>
          </p:cNvPr>
          <p:cNvSpPr txBox="1"/>
          <p:nvPr/>
        </p:nvSpPr>
        <p:spPr>
          <a:xfrm>
            <a:off x="0" y="203199"/>
            <a:ext cx="11470641" cy="477054"/>
          </a:xfrm>
          <a:prstGeom prst="rect">
            <a:avLst/>
          </a:prstGeom>
          <a:noFill/>
        </p:spPr>
        <p:txBody>
          <a:bodyPr wrap="square" rtlCol="0">
            <a:spAutoFit/>
          </a:bodyPr>
          <a:lstStyle/>
          <a:p>
            <a:pPr algn="ctr"/>
            <a:r>
              <a:rPr lang="en-US" sz="2500" dirty="0">
                <a:latin typeface="+mj-lt"/>
              </a:rPr>
              <a:t>California shows good strength of loan borrowers all time</a:t>
            </a:r>
            <a:endParaRPr lang="en-IN" sz="2500" dirty="0">
              <a:latin typeface="+mj-lt"/>
            </a:endParaRPr>
          </a:p>
        </p:txBody>
      </p:sp>
    </p:spTree>
    <p:extLst>
      <p:ext uri="{BB962C8B-B14F-4D97-AF65-F5344CB8AC3E}">
        <p14:creationId xmlns:p14="http://schemas.microsoft.com/office/powerpoint/2010/main" val="2686063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14C97-000D-FB35-78CB-68A02AA3FA07}"/>
              </a:ext>
            </a:extLst>
          </p:cNvPr>
          <p:cNvSpPr>
            <a:spLocks noGrp="1"/>
          </p:cNvSpPr>
          <p:nvPr>
            <p:ph type="title"/>
          </p:nvPr>
        </p:nvSpPr>
        <p:spPr>
          <a:xfrm>
            <a:off x="838200" y="192405"/>
            <a:ext cx="10515600" cy="1325563"/>
          </a:xfrm>
        </p:spPr>
        <p:txBody>
          <a:bodyPr/>
          <a:lstStyle/>
          <a:p>
            <a:r>
              <a:rPr lang="en-US" b="1" dirty="0"/>
              <a:t>Univariate Insights:</a:t>
            </a:r>
            <a:endParaRPr lang="en-IN" b="1" dirty="0"/>
          </a:p>
        </p:txBody>
      </p:sp>
      <p:sp>
        <p:nvSpPr>
          <p:cNvPr id="3" name="Content Placeholder 2">
            <a:extLst>
              <a:ext uri="{FF2B5EF4-FFF2-40B4-BE49-F238E27FC236}">
                <a16:creationId xmlns:a16="http://schemas.microsoft.com/office/drawing/2014/main" id="{8255F528-837D-6D57-9CC7-45976DE396BC}"/>
              </a:ext>
            </a:extLst>
          </p:cNvPr>
          <p:cNvSpPr>
            <a:spLocks noGrp="1"/>
          </p:cNvSpPr>
          <p:nvPr>
            <p:ph idx="1"/>
          </p:nvPr>
        </p:nvSpPr>
        <p:spPr>
          <a:xfrm>
            <a:off x="838200" y="1391920"/>
            <a:ext cx="10515600" cy="5121023"/>
          </a:xfrm>
        </p:spPr>
        <p:txBody>
          <a:bodyPr>
            <a:noAutofit/>
          </a:bodyPr>
          <a:lstStyle/>
          <a:p>
            <a:pPr marL="0" indent="0">
              <a:buNone/>
            </a:pPr>
            <a:endParaRPr lang="en-US" sz="1600" dirty="0"/>
          </a:p>
          <a:p>
            <a:r>
              <a:rPr lang="en-US" sz="1600" dirty="0"/>
              <a:t>Majority of the loan borrowers either rent the house or mortgage it. Own house loan borrowers are very few</a:t>
            </a:r>
          </a:p>
          <a:p>
            <a:endParaRPr lang="en-US" sz="1600" dirty="0"/>
          </a:p>
          <a:p>
            <a:r>
              <a:rPr lang="en-US" sz="1600" dirty="0"/>
              <a:t>44% of the borrowers income source is not verified</a:t>
            </a:r>
          </a:p>
          <a:p>
            <a:endParaRPr lang="en-US" sz="1600" dirty="0"/>
          </a:p>
          <a:p>
            <a:r>
              <a:rPr lang="en-US" sz="1600" dirty="0"/>
              <a:t>Debt consolidation is the major purpose for availing loans . 47.34% of borrowers loans for this specific reason</a:t>
            </a:r>
          </a:p>
          <a:p>
            <a:endParaRPr lang="en-US" sz="1600" dirty="0"/>
          </a:p>
          <a:p>
            <a:r>
              <a:rPr lang="en-US" sz="1600" dirty="0"/>
              <a:t>California shows the highest record of loan borrowers. Around 17.74% of total borrowers are from California. Which in turn gives us 3% of total charged off borrowers from this very same state</a:t>
            </a:r>
          </a:p>
          <a:p>
            <a:endParaRPr lang="en-US" sz="1600" dirty="0"/>
          </a:p>
          <a:p>
            <a:r>
              <a:rPr lang="en-US" sz="1600" dirty="0"/>
              <a:t>Charged Off borrower's make up 14% of our data.</a:t>
            </a:r>
          </a:p>
          <a:p>
            <a:endParaRPr lang="en-US" sz="1600" dirty="0"/>
          </a:p>
          <a:p>
            <a:r>
              <a:rPr lang="en-US" sz="1600" dirty="0"/>
              <a:t>24.65% of the borrowers have 10 years of work experience.</a:t>
            </a:r>
          </a:p>
          <a:p>
            <a:endParaRPr lang="en-US" sz="1600" dirty="0"/>
          </a:p>
          <a:p>
            <a:r>
              <a:rPr lang="en-US" sz="1600" dirty="0"/>
              <a:t>54.36% of loan issues happened in the year of 2011</a:t>
            </a:r>
            <a:endParaRPr lang="en-IN" sz="1600" dirty="0"/>
          </a:p>
        </p:txBody>
      </p:sp>
    </p:spTree>
    <p:extLst>
      <p:ext uri="{BB962C8B-B14F-4D97-AF65-F5344CB8AC3E}">
        <p14:creationId xmlns:p14="http://schemas.microsoft.com/office/powerpoint/2010/main" val="2467398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723563" y="3444079"/>
            <a:ext cx="4744890"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Bivariate Analysis</a:t>
            </a:r>
          </a:p>
        </p:txBody>
      </p:sp>
      <p:sp>
        <p:nvSpPr>
          <p:cNvPr id="21" name="TextBox 20"/>
          <p:cNvSpPr txBox="1"/>
          <p:nvPr/>
        </p:nvSpPr>
        <p:spPr>
          <a:xfrm>
            <a:off x="3677091" y="4150067"/>
            <a:ext cx="4837864" cy="307777"/>
          </a:xfrm>
          <a:prstGeom prst="rect">
            <a:avLst/>
          </a:prstGeom>
          <a:noFill/>
        </p:spPr>
        <p:txBody>
          <a:bodyPr wrap="none" lIns="0" tIns="0" rIns="0" bIns="0" rtlCol="0">
            <a:spAutoFit/>
          </a:bodyPr>
          <a:lstStyle/>
          <a:p>
            <a:pPr algn="ctr">
              <a:tabLst>
                <a:tab pos="347663" algn="l"/>
              </a:tabLst>
            </a:pPr>
            <a:r>
              <a:rPr lang="en-US" sz="2000" b="1" dirty="0">
                <a:solidFill>
                  <a:schemeClr val="bg1"/>
                </a:solidFill>
              </a:rPr>
              <a:t>Analyzing double variables to obtain insights </a:t>
            </a:r>
            <a:endParaRPr lang="en-US" sz="2000" dirty="0">
              <a:solidFill>
                <a:schemeClr val="bg1"/>
              </a:solidFill>
            </a:endParaRP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52854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0FAC-9A39-FA6F-1278-9BD19816825E}"/>
              </a:ext>
            </a:extLst>
          </p:cNvPr>
          <p:cNvSpPr>
            <a:spLocks noGrp="1"/>
          </p:cNvSpPr>
          <p:nvPr>
            <p:ph type="title"/>
          </p:nvPr>
        </p:nvSpPr>
        <p:spPr>
          <a:xfrm>
            <a:off x="467360" y="365125"/>
            <a:ext cx="10886440" cy="620395"/>
          </a:xfrm>
        </p:spPr>
        <p:txBody>
          <a:bodyPr>
            <a:normAutofit/>
          </a:bodyPr>
          <a:lstStyle/>
          <a:p>
            <a:r>
              <a:rPr lang="en-US" sz="2800" b="1" dirty="0"/>
              <a:t>Behavior of sub grades in charged off borrowers</a:t>
            </a:r>
            <a:endParaRPr lang="en-IN" sz="2800" b="1" dirty="0"/>
          </a:p>
        </p:txBody>
      </p:sp>
      <p:pic>
        <p:nvPicPr>
          <p:cNvPr id="5" name="Content Placeholder 4">
            <a:extLst>
              <a:ext uri="{FF2B5EF4-FFF2-40B4-BE49-F238E27FC236}">
                <a16:creationId xmlns:a16="http://schemas.microsoft.com/office/drawing/2014/main" id="{BB79B9B0-15D2-D189-ADC8-9D8DF58D21EF}"/>
              </a:ext>
            </a:extLst>
          </p:cNvPr>
          <p:cNvPicPr>
            <a:picLocks noGrp="1" noChangeAspect="1"/>
          </p:cNvPicPr>
          <p:nvPr>
            <p:ph idx="1"/>
          </p:nvPr>
        </p:nvPicPr>
        <p:blipFill>
          <a:blip r:embed="rId2"/>
          <a:stretch>
            <a:fillRect/>
          </a:stretch>
        </p:blipFill>
        <p:spPr>
          <a:xfrm>
            <a:off x="284480" y="985520"/>
            <a:ext cx="11623040" cy="5750559"/>
          </a:xfrm>
        </p:spPr>
      </p:pic>
    </p:spTree>
    <p:extLst>
      <p:ext uri="{BB962C8B-B14F-4D97-AF65-F5344CB8AC3E}">
        <p14:creationId xmlns:p14="http://schemas.microsoft.com/office/powerpoint/2010/main" val="4006092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B0D9-8F22-A354-E822-F4C0D5A3661D}"/>
              </a:ext>
            </a:extLst>
          </p:cNvPr>
          <p:cNvSpPr>
            <a:spLocks noGrp="1"/>
          </p:cNvSpPr>
          <p:nvPr>
            <p:ph type="title"/>
          </p:nvPr>
        </p:nvSpPr>
        <p:spPr>
          <a:xfrm>
            <a:off x="838200" y="365125"/>
            <a:ext cx="10515600" cy="589915"/>
          </a:xfrm>
        </p:spPr>
        <p:txBody>
          <a:bodyPr>
            <a:normAutofit/>
          </a:bodyPr>
          <a:lstStyle/>
          <a:p>
            <a:r>
              <a:rPr lang="en-US" sz="2500" b="1" dirty="0"/>
              <a:t>Behavior of Debt to income ratio with charged Off Borrowers</a:t>
            </a:r>
            <a:endParaRPr lang="en-IN" sz="2500" b="1" dirty="0"/>
          </a:p>
        </p:txBody>
      </p:sp>
      <p:pic>
        <p:nvPicPr>
          <p:cNvPr id="5" name="Content Placeholder 4">
            <a:extLst>
              <a:ext uri="{FF2B5EF4-FFF2-40B4-BE49-F238E27FC236}">
                <a16:creationId xmlns:a16="http://schemas.microsoft.com/office/drawing/2014/main" id="{9BE67093-26B8-E85A-5B07-14A78952E1E4}"/>
              </a:ext>
            </a:extLst>
          </p:cNvPr>
          <p:cNvPicPr>
            <a:picLocks noGrp="1" noChangeAspect="1"/>
          </p:cNvPicPr>
          <p:nvPr>
            <p:ph idx="1"/>
          </p:nvPr>
        </p:nvPicPr>
        <p:blipFill>
          <a:blip r:embed="rId2"/>
          <a:stretch>
            <a:fillRect/>
          </a:stretch>
        </p:blipFill>
        <p:spPr>
          <a:xfrm>
            <a:off x="838200" y="955040"/>
            <a:ext cx="10515600" cy="5537835"/>
          </a:xfrm>
        </p:spPr>
      </p:pic>
    </p:spTree>
    <p:extLst>
      <p:ext uri="{BB962C8B-B14F-4D97-AF65-F5344CB8AC3E}">
        <p14:creationId xmlns:p14="http://schemas.microsoft.com/office/powerpoint/2010/main" val="2500681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9A56-062D-DA7C-25DD-68B768C95861}"/>
              </a:ext>
            </a:extLst>
          </p:cNvPr>
          <p:cNvSpPr>
            <a:spLocks noGrp="1"/>
          </p:cNvSpPr>
          <p:nvPr>
            <p:ph type="title"/>
          </p:nvPr>
        </p:nvSpPr>
        <p:spPr>
          <a:xfrm>
            <a:off x="838200" y="365125"/>
            <a:ext cx="10515600" cy="579755"/>
          </a:xfrm>
        </p:spPr>
        <p:txBody>
          <a:bodyPr>
            <a:normAutofit/>
          </a:bodyPr>
          <a:lstStyle/>
          <a:p>
            <a:r>
              <a:rPr lang="en-US" sz="2500" b="1" dirty="0"/>
              <a:t>Total amount repaid by charged Off borrowers </a:t>
            </a:r>
            <a:endParaRPr lang="en-IN" sz="2500" b="1" dirty="0"/>
          </a:p>
        </p:txBody>
      </p:sp>
      <p:pic>
        <p:nvPicPr>
          <p:cNvPr id="9" name="Content Placeholder 8">
            <a:extLst>
              <a:ext uri="{FF2B5EF4-FFF2-40B4-BE49-F238E27FC236}">
                <a16:creationId xmlns:a16="http://schemas.microsoft.com/office/drawing/2014/main" id="{1EC07471-BD13-DA4D-5E15-0B6E78DF33D2}"/>
              </a:ext>
            </a:extLst>
          </p:cNvPr>
          <p:cNvPicPr>
            <a:picLocks noGrp="1" noChangeAspect="1"/>
          </p:cNvPicPr>
          <p:nvPr>
            <p:ph idx="1"/>
          </p:nvPr>
        </p:nvPicPr>
        <p:blipFill>
          <a:blip r:embed="rId2"/>
          <a:stretch>
            <a:fillRect/>
          </a:stretch>
        </p:blipFill>
        <p:spPr>
          <a:xfrm>
            <a:off x="508000" y="1026160"/>
            <a:ext cx="11287760" cy="5466715"/>
          </a:xfrm>
        </p:spPr>
      </p:pic>
    </p:spTree>
    <p:extLst>
      <p:ext uri="{BB962C8B-B14F-4D97-AF65-F5344CB8AC3E}">
        <p14:creationId xmlns:p14="http://schemas.microsoft.com/office/powerpoint/2010/main" val="2676993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5385-9E17-9A66-476F-5D1589D7F05F}"/>
              </a:ext>
            </a:extLst>
          </p:cNvPr>
          <p:cNvSpPr>
            <a:spLocks noGrp="1"/>
          </p:cNvSpPr>
          <p:nvPr>
            <p:ph type="ctrTitle"/>
          </p:nvPr>
        </p:nvSpPr>
        <p:spPr>
          <a:xfrm>
            <a:off x="1188720" y="86677"/>
            <a:ext cx="9144000" cy="477837"/>
          </a:xfrm>
        </p:spPr>
        <p:txBody>
          <a:bodyPr>
            <a:normAutofit/>
          </a:bodyPr>
          <a:lstStyle/>
          <a:p>
            <a:r>
              <a:rPr lang="en-US" sz="2500" b="1" dirty="0"/>
              <a:t>Charged Off loan amounts</a:t>
            </a:r>
            <a:endParaRPr lang="en-IN" sz="2500" b="1" dirty="0"/>
          </a:p>
        </p:txBody>
      </p:sp>
      <p:pic>
        <p:nvPicPr>
          <p:cNvPr id="5" name="Picture 4">
            <a:extLst>
              <a:ext uri="{FF2B5EF4-FFF2-40B4-BE49-F238E27FC236}">
                <a16:creationId xmlns:a16="http://schemas.microsoft.com/office/drawing/2014/main" id="{AB70D3DF-A599-1A6F-7C08-26A587C74027}"/>
              </a:ext>
            </a:extLst>
          </p:cNvPr>
          <p:cNvPicPr>
            <a:picLocks noChangeAspect="1"/>
          </p:cNvPicPr>
          <p:nvPr/>
        </p:nvPicPr>
        <p:blipFill>
          <a:blip r:embed="rId2"/>
          <a:stretch>
            <a:fillRect/>
          </a:stretch>
        </p:blipFill>
        <p:spPr>
          <a:xfrm>
            <a:off x="-1" y="690880"/>
            <a:ext cx="12192001" cy="6080443"/>
          </a:xfrm>
          <a:prstGeom prst="rect">
            <a:avLst/>
          </a:prstGeom>
        </p:spPr>
      </p:pic>
    </p:spTree>
    <p:extLst>
      <p:ext uri="{BB962C8B-B14F-4D97-AF65-F5344CB8AC3E}">
        <p14:creationId xmlns:p14="http://schemas.microsoft.com/office/powerpoint/2010/main" val="49880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6E51-7B3C-25A2-CFE5-AE3AFDEBEAFF}"/>
              </a:ext>
            </a:extLst>
          </p:cNvPr>
          <p:cNvSpPr>
            <a:spLocks noGrp="1"/>
          </p:cNvSpPr>
          <p:nvPr>
            <p:ph type="title"/>
          </p:nvPr>
        </p:nvSpPr>
        <p:spPr>
          <a:xfrm>
            <a:off x="831850" y="493334"/>
            <a:ext cx="10515600" cy="890849"/>
          </a:xfrm>
        </p:spPr>
        <p:txBody>
          <a:bodyPr>
            <a:normAutofit/>
          </a:bodyPr>
          <a:lstStyle/>
          <a:p>
            <a:r>
              <a:rPr lang="en-IN" sz="3000" dirty="0"/>
              <a:t>Table of contents</a:t>
            </a:r>
          </a:p>
        </p:txBody>
      </p:sp>
      <p:sp>
        <p:nvSpPr>
          <p:cNvPr id="3" name="Text Placeholder 2">
            <a:extLst>
              <a:ext uri="{FF2B5EF4-FFF2-40B4-BE49-F238E27FC236}">
                <a16:creationId xmlns:a16="http://schemas.microsoft.com/office/drawing/2014/main" id="{1E582CBD-D03C-1D29-C27D-64DACB422840}"/>
              </a:ext>
            </a:extLst>
          </p:cNvPr>
          <p:cNvSpPr>
            <a:spLocks noGrp="1"/>
          </p:cNvSpPr>
          <p:nvPr>
            <p:ph type="body" idx="1"/>
          </p:nvPr>
        </p:nvSpPr>
        <p:spPr>
          <a:xfrm>
            <a:off x="838200" y="1619076"/>
            <a:ext cx="10515600" cy="3262560"/>
          </a:xfrm>
        </p:spPr>
        <p:txBody>
          <a:bodyPr>
            <a:normAutofit fontScale="92500" lnSpcReduction="20000"/>
          </a:bodyPr>
          <a:lstStyle/>
          <a:p>
            <a:pPr marL="457200" indent="-457200">
              <a:buFont typeface="+mj-lt"/>
              <a:buAutoNum type="arabicPeriod"/>
            </a:pPr>
            <a:endParaRPr lang="en-IN" dirty="0">
              <a:solidFill>
                <a:schemeClr val="tx1"/>
              </a:solidFill>
            </a:endParaRPr>
          </a:p>
          <a:p>
            <a:pPr marL="457200" indent="-457200">
              <a:buFont typeface="+mj-lt"/>
              <a:buAutoNum type="arabicPeriod"/>
            </a:pPr>
            <a:r>
              <a:rPr lang="en-IN" dirty="0">
                <a:solidFill>
                  <a:schemeClr val="tx1"/>
                </a:solidFill>
              </a:rPr>
              <a:t>Need for this case study</a:t>
            </a:r>
          </a:p>
          <a:p>
            <a:pPr marL="457200" indent="-457200">
              <a:buFont typeface="+mj-lt"/>
              <a:buAutoNum type="arabicPeriod"/>
            </a:pPr>
            <a:r>
              <a:rPr lang="en-IN" dirty="0">
                <a:solidFill>
                  <a:schemeClr val="tx1"/>
                </a:solidFill>
              </a:rPr>
              <a:t>Univariate analysis</a:t>
            </a:r>
          </a:p>
          <a:p>
            <a:pPr marL="457200" indent="-457200">
              <a:buFont typeface="+mj-lt"/>
              <a:buAutoNum type="arabicPeriod"/>
            </a:pPr>
            <a:r>
              <a:rPr lang="en-IN" dirty="0">
                <a:solidFill>
                  <a:schemeClr val="tx1"/>
                </a:solidFill>
              </a:rPr>
              <a:t>Insights obtained form Univariate analysis</a:t>
            </a:r>
          </a:p>
          <a:p>
            <a:pPr marL="457200" indent="-457200">
              <a:buFont typeface="+mj-lt"/>
              <a:buAutoNum type="arabicPeriod"/>
            </a:pPr>
            <a:r>
              <a:rPr lang="en-IN" dirty="0">
                <a:solidFill>
                  <a:schemeClr val="tx1"/>
                </a:solidFill>
              </a:rPr>
              <a:t>Bivariate analysis</a:t>
            </a:r>
          </a:p>
          <a:p>
            <a:pPr marL="457200" indent="-457200">
              <a:buFont typeface="+mj-lt"/>
              <a:buAutoNum type="arabicPeriod"/>
            </a:pPr>
            <a:r>
              <a:rPr lang="en-IN" dirty="0">
                <a:solidFill>
                  <a:schemeClr val="tx1"/>
                </a:solidFill>
              </a:rPr>
              <a:t>Insights obtained form Univariate analysis</a:t>
            </a:r>
          </a:p>
          <a:p>
            <a:pPr marL="457200" indent="-457200">
              <a:buFont typeface="+mj-lt"/>
              <a:buAutoNum type="arabicPeriod"/>
            </a:pPr>
            <a:r>
              <a:rPr lang="en-IN" dirty="0">
                <a:solidFill>
                  <a:schemeClr val="tx1"/>
                </a:solidFill>
              </a:rPr>
              <a:t>Prediction Constraints</a:t>
            </a:r>
          </a:p>
          <a:p>
            <a:pPr marL="457200" indent="-457200">
              <a:buFont typeface="+mj-lt"/>
              <a:buAutoNum type="arabicPeriod"/>
            </a:pPr>
            <a:r>
              <a:rPr lang="en-IN" dirty="0">
                <a:solidFill>
                  <a:schemeClr val="tx1"/>
                </a:solidFill>
              </a:rPr>
              <a:t>Prediction accuracy</a:t>
            </a:r>
          </a:p>
          <a:p>
            <a:pPr marL="457200" indent="-457200">
              <a:buFont typeface="+mj-lt"/>
              <a:buAutoNum type="arabicPeriod"/>
            </a:pPr>
            <a:r>
              <a:rPr lang="en-IN" dirty="0">
                <a:solidFill>
                  <a:schemeClr val="tx1"/>
                </a:solidFill>
              </a:rPr>
              <a:t>Conclusion</a:t>
            </a:r>
          </a:p>
          <a:p>
            <a:pPr marL="457200" indent="-457200">
              <a:buFont typeface="+mj-lt"/>
              <a:buAutoNum type="arabicPeriod"/>
            </a:pPr>
            <a:endParaRPr lang="en-IN" dirty="0">
              <a:solidFill>
                <a:schemeClr val="tx1"/>
              </a:solidFill>
            </a:endParaRPr>
          </a:p>
          <a:p>
            <a:pPr marL="457200" indent="-457200">
              <a:buFont typeface="+mj-lt"/>
              <a:buAutoNum type="arabicPeriod"/>
            </a:pPr>
            <a:endParaRPr lang="en-IN" dirty="0">
              <a:solidFill>
                <a:schemeClr val="tx1"/>
              </a:solidFill>
            </a:endParaRPr>
          </a:p>
          <a:p>
            <a:pPr marL="457200" indent="-457200">
              <a:buFont typeface="+mj-lt"/>
              <a:buAutoNum type="arabicPeriod"/>
            </a:pPr>
            <a:endParaRPr lang="en-IN" dirty="0">
              <a:solidFill>
                <a:schemeClr val="tx1"/>
              </a:solidFill>
            </a:endParaRPr>
          </a:p>
          <a:p>
            <a:pPr marL="457200" indent="-457200">
              <a:buFont typeface="+mj-lt"/>
              <a:buAutoNum type="arabicPeriod"/>
            </a:pPr>
            <a:endParaRPr lang="en-IN" dirty="0"/>
          </a:p>
          <a:p>
            <a:pPr marL="457200" indent="-457200">
              <a:buFont typeface="+mj-lt"/>
              <a:buAutoNum type="arabicPeriod"/>
            </a:pPr>
            <a:endParaRPr lang="en-IN" dirty="0"/>
          </a:p>
        </p:txBody>
      </p:sp>
    </p:spTree>
    <p:extLst>
      <p:ext uri="{BB962C8B-B14F-4D97-AF65-F5344CB8AC3E}">
        <p14:creationId xmlns:p14="http://schemas.microsoft.com/office/powerpoint/2010/main" val="3849655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56017-B72A-17B9-02D7-B4AAEA9CD3AC}"/>
              </a:ext>
            </a:extLst>
          </p:cNvPr>
          <p:cNvSpPr>
            <a:spLocks noGrp="1"/>
          </p:cNvSpPr>
          <p:nvPr>
            <p:ph type="title"/>
          </p:nvPr>
        </p:nvSpPr>
        <p:spPr>
          <a:xfrm>
            <a:off x="416560" y="365125"/>
            <a:ext cx="10515600" cy="589915"/>
          </a:xfrm>
        </p:spPr>
        <p:txBody>
          <a:bodyPr>
            <a:normAutofit/>
          </a:bodyPr>
          <a:lstStyle/>
          <a:p>
            <a:r>
              <a:rPr lang="en-US" sz="2500" b="1" dirty="0"/>
              <a:t>House owners are very less likely to get charged Off</a:t>
            </a:r>
            <a:endParaRPr lang="en-IN" sz="2500" b="1" dirty="0"/>
          </a:p>
        </p:txBody>
      </p:sp>
      <p:pic>
        <p:nvPicPr>
          <p:cNvPr id="5" name="Content Placeholder 4">
            <a:extLst>
              <a:ext uri="{FF2B5EF4-FFF2-40B4-BE49-F238E27FC236}">
                <a16:creationId xmlns:a16="http://schemas.microsoft.com/office/drawing/2014/main" id="{3337CB9E-38FF-6C3F-9166-878FB64CA68C}"/>
              </a:ext>
            </a:extLst>
          </p:cNvPr>
          <p:cNvPicPr>
            <a:picLocks noGrp="1" noChangeAspect="1"/>
          </p:cNvPicPr>
          <p:nvPr>
            <p:ph idx="1"/>
          </p:nvPr>
        </p:nvPicPr>
        <p:blipFill>
          <a:blip r:embed="rId2"/>
          <a:stretch>
            <a:fillRect/>
          </a:stretch>
        </p:blipFill>
        <p:spPr>
          <a:xfrm>
            <a:off x="416560" y="955040"/>
            <a:ext cx="11582400" cy="5648960"/>
          </a:xfrm>
        </p:spPr>
      </p:pic>
    </p:spTree>
    <p:extLst>
      <p:ext uri="{BB962C8B-B14F-4D97-AF65-F5344CB8AC3E}">
        <p14:creationId xmlns:p14="http://schemas.microsoft.com/office/powerpoint/2010/main" val="260573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E164-9D6E-1F69-1D83-6127AAD94894}"/>
              </a:ext>
            </a:extLst>
          </p:cNvPr>
          <p:cNvSpPr>
            <a:spLocks noGrp="1"/>
          </p:cNvSpPr>
          <p:nvPr>
            <p:ph type="title"/>
          </p:nvPr>
        </p:nvSpPr>
        <p:spPr>
          <a:xfrm>
            <a:off x="838200" y="365125"/>
            <a:ext cx="10515600" cy="620395"/>
          </a:xfrm>
        </p:spPr>
        <p:txBody>
          <a:bodyPr>
            <a:normAutofit/>
          </a:bodyPr>
          <a:lstStyle/>
          <a:p>
            <a:r>
              <a:rPr lang="en-US" sz="2500" b="1" dirty="0"/>
              <a:t>Years which has maximum number of Charged Off records</a:t>
            </a:r>
            <a:endParaRPr lang="en-IN" sz="2500" b="1" dirty="0"/>
          </a:p>
        </p:txBody>
      </p:sp>
      <p:pic>
        <p:nvPicPr>
          <p:cNvPr id="10" name="Picture 9">
            <a:extLst>
              <a:ext uri="{FF2B5EF4-FFF2-40B4-BE49-F238E27FC236}">
                <a16:creationId xmlns:a16="http://schemas.microsoft.com/office/drawing/2014/main" id="{9AC2ADA0-09D6-E360-E002-C65F676791FF}"/>
              </a:ext>
            </a:extLst>
          </p:cNvPr>
          <p:cNvPicPr>
            <a:picLocks noChangeAspect="1"/>
          </p:cNvPicPr>
          <p:nvPr/>
        </p:nvPicPr>
        <p:blipFill>
          <a:blip r:embed="rId2"/>
          <a:stretch>
            <a:fillRect/>
          </a:stretch>
        </p:blipFill>
        <p:spPr>
          <a:xfrm>
            <a:off x="2062480" y="1409700"/>
            <a:ext cx="7660640" cy="4737100"/>
          </a:xfrm>
          <a:prstGeom prst="rect">
            <a:avLst/>
          </a:prstGeom>
        </p:spPr>
      </p:pic>
    </p:spTree>
    <p:extLst>
      <p:ext uri="{BB962C8B-B14F-4D97-AF65-F5344CB8AC3E}">
        <p14:creationId xmlns:p14="http://schemas.microsoft.com/office/powerpoint/2010/main" val="1461401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E66D-92BD-7B32-C749-72592F9CF482}"/>
              </a:ext>
            </a:extLst>
          </p:cNvPr>
          <p:cNvSpPr>
            <a:spLocks noGrp="1"/>
          </p:cNvSpPr>
          <p:nvPr>
            <p:ph type="title"/>
          </p:nvPr>
        </p:nvSpPr>
        <p:spPr>
          <a:xfrm>
            <a:off x="838200" y="365125"/>
            <a:ext cx="10515600" cy="518795"/>
          </a:xfrm>
        </p:spPr>
        <p:txBody>
          <a:bodyPr>
            <a:normAutofit/>
          </a:bodyPr>
          <a:lstStyle/>
          <a:p>
            <a:r>
              <a:rPr lang="en-US" sz="2500" b="1" dirty="0"/>
              <a:t>Loan payment consistency</a:t>
            </a:r>
            <a:endParaRPr lang="en-IN" sz="2500" b="1" dirty="0"/>
          </a:p>
        </p:txBody>
      </p:sp>
      <p:pic>
        <p:nvPicPr>
          <p:cNvPr id="7" name="Content Placeholder 6">
            <a:extLst>
              <a:ext uri="{FF2B5EF4-FFF2-40B4-BE49-F238E27FC236}">
                <a16:creationId xmlns:a16="http://schemas.microsoft.com/office/drawing/2014/main" id="{B4AD6C36-3EF5-43DB-FED0-F60055386006}"/>
              </a:ext>
            </a:extLst>
          </p:cNvPr>
          <p:cNvPicPr>
            <a:picLocks noGrp="1" noChangeAspect="1"/>
          </p:cNvPicPr>
          <p:nvPr>
            <p:ph idx="1"/>
          </p:nvPr>
        </p:nvPicPr>
        <p:blipFill>
          <a:blip r:embed="rId2"/>
          <a:stretch>
            <a:fillRect/>
          </a:stretch>
        </p:blipFill>
        <p:spPr>
          <a:xfrm>
            <a:off x="838200" y="883920"/>
            <a:ext cx="10515600" cy="5740399"/>
          </a:xfrm>
        </p:spPr>
      </p:pic>
    </p:spTree>
    <p:extLst>
      <p:ext uri="{BB962C8B-B14F-4D97-AF65-F5344CB8AC3E}">
        <p14:creationId xmlns:p14="http://schemas.microsoft.com/office/powerpoint/2010/main" val="3937313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9AA0-A2D3-B4BF-137F-ADAF828D31ED}"/>
              </a:ext>
            </a:extLst>
          </p:cNvPr>
          <p:cNvSpPr>
            <a:spLocks noGrp="1"/>
          </p:cNvSpPr>
          <p:nvPr>
            <p:ph type="title"/>
          </p:nvPr>
        </p:nvSpPr>
        <p:spPr>
          <a:xfrm>
            <a:off x="579120" y="365125"/>
            <a:ext cx="10515600" cy="518795"/>
          </a:xfrm>
        </p:spPr>
        <p:txBody>
          <a:bodyPr>
            <a:normAutofit/>
          </a:bodyPr>
          <a:lstStyle/>
          <a:p>
            <a:r>
              <a:rPr lang="en-US" sz="2500" b="1" dirty="0"/>
              <a:t>This shows charged Off borrowers past credit history</a:t>
            </a:r>
            <a:endParaRPr lang="en-IN" sz="2500" b="1" dirty="0"/>
          </a:p>
        </p:txBody>
      </p:sp>
      <p:sp>
        <p:nvSpPr>
          <p:cNvPr id="7" name="Content Placeholder 6">
            <a:extLst>
              <a:ext uri="{FF2B5EF4-FFF2-40B4-BE49-F238E27FC236}">
                <a16:creationId xmlns:a16="http://schemas.microsoft.com/office/drawing/2014/main" id="{F32825C2-E590-0DA5-B9A4-22CA74A52B2A}"/>
              </a:ext>
            </a:extLst>
          </p:cNvPr>
          <p:cNvSpPr>
            <a:spLocks noGrp="1"/>
          </p:cNvSpPr>
          <p:nvPr>
            <p:ph idx="1"/>
          </p:nvPr>
        </p:nvSpPr>
        <p:spPr/>
        <p:txBody>
          <a:bodyPr/>
          <a:lstStyle/>
          <a:p>
            <a:endParaRPr lang="en-IN" dirty="0"/>
          </a:p>
        </p:txBody>
      </p:sp>
      <p:pic>
        <p:nvPicPr>
          <p:cNvPr id="9" name="Picture 8">
            <a:extLst>
              <a:ext uri="{FF2B5EF4-FFF2-40B4-BE49-F238E27FC236}">
                <a16:creationId xmlns:a16="http://schemas.microsoft.com/office/drawing/2014/main" id="{4ADD3DB1-424F-45C7-1416-BE35B45F6A56}"/>
              </a:ext>
            </a:extLst>
          </p:cNvPr>
          <p:cNvPicPr>
            <a:picLocks noChangeAspect="1"/>
          </p:cNvPicPr>
          <p:nvPr/>
        </p:nvPicPr>
        <p:blipFill>
          <a:blip r:embed="rId2"/>
          <a:stretch>
            <a:fillRect/>
          </a:stretch>
        </p:blipFill>
        <p:spPr>
          <a:xfrm>
            <a:off x="579120" y="883920"/>
            <a:ext cx="11455082" cy="5750242"/>
          </a:xfrm>
          <a:prstGeom prst="rect">
            <a:avLst/>
          </a:prstGeom>
        </p:spPr>
      </p:pic>
    </p:spTree>
    <p:extLst>
      <p:ext uri="{BB962C8B-B14F-4D97-AF65-F5344CB8AC3E}">
        <p14:creationId xmlns:p14="http://schemas.microsoft.com/office/powerpoint/2010/main" val="246216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4252-7B9C-7B1E-D3E4-9468DC5E52F0}"/>
              </a:ext>
            </a:extLst>
          </p:cNvPr>
          <p:cNvSpPr>
            <a:spLocks noGrp="1"/>
          </p:cNvSpPr>
          <p:nvPr>
            <p:ph type="title"/>
          </p:nvPr>
        </p:nvSpPr>
        <p:spPr/>
        <p:txBody>
          <a:bodyPr/>
          <a:lstStyle/>
          <a:p>
            <a:r>
              <a:rPr lang="en-US" b="1" dirty="0"/>
              <a:t>Bivariate Insights</a:t>
            </a:r>
            <a:endParaRPr lang="en-IN" b="1" dirty="0"/>
          </a:p>
        </p:txBody>
      </p:sp>
      <p:sp>
        <p:nvSpPr>
          <p:cNvPr id="3" name="Content Placeholder 2">
            <a:extLst>
              <a:ext uri="{FF2B5EF4-FFF2-40B4-BE49-F238E27FC236}">
                <a16:creationId xmlns:a16="http://schemas.microsoft.com/office/drawing/2014/main" id="{8E41BA04-95D8-98E2-1657-26B923E2DA7B}"/>
              </a:ext>
            </a:extLst>
          </p:cNvPr>
          <p:cNvSpPr>
            <a:spLocks noGrp="1"/>
          </p:cNvSpPr>
          <p:nvPr>
            <p:ph idx="1"/>
          </p:nvPr>
        </p:nvSpPr>
        <p:spPr>
          <a:xfrm>
            <a:off x="838200" y="1483360"/>
            <a:ext cx="10515600" cy="4693603"/>
          </a:xfrm>
        </p:spPr>
        <p:txBody>
          <a:bodyPr>
            <a:normAutofit fontScale="92500" lnSpcReduction="10000"/>
          </a:bodyPr>
          <a:lstStyle/>
          <a:p>
            <a:r>
              <a:rPr lang="en-US" sz="2200" b="0" i="0" dirty="0">
                <a:solidFill>
                  <a:srgbClr val="000000"/>
                </a:solidFill>
                <a:effectLst/>
              </a:rPr>
              <a:t>30.28% of the charged off borrowers belong to these grades : B3,B4,B5,C1,C2</a:t>
            </a:r>
          </a:p>
          <a:p>
            <a:r>
              <a:rPr lang="en-US" sz="2200" b="0" i="0" dirty="0">
                <a:solidFill>
                  <a:srgbClr val="000000"/>
                </a:solidFill>
                <a:effectLst/>
              </a:rPr>
              <a:t>62.86% of the charged off borrowers has dti more than 12</a:t>
            </a:r>
          </a:p>
          <a:p>
            <a:r>
              <a:rPr lang="en-US" sz="2200" b="0" i="0" dirty="0">
                <a:solidFill>
                  <a:srgbClr val="000000"/>
                </a:solidFill>
                <a:effectLst/>
              </a:rPr>
              <a:t>On average, Charged Off borrowers repay 44.32% of the total amount</a:t>
            </a:r>
          </a:p>
          <a:p>
            <a:r>
              <a:rPr lang="en-US" sz="2200" b="0" i="0" dirty="0">
                <a:solidFill>
                  <a:srgbClr val="000000"/>
                </a:solidFill>
                <a:effectLst/>
              </a:rPr>
              <a:t>Percentage of house owners charged Off = 8.01%</a:t>
            </a:r>
          </a:p>
          <a:p>
            <a:r>
              <a:rPr lang="en-US" sz="2200" b="0" i="0" dirty="0">
                <a:solidFill>
                  <a:srgbClr val="000000"/>
                </a:solidFill>
                <a:effectLst/>
              </a:rPr>
              <a:t>Percentage of Charged Off borrowers with Not verified income sources = 38.50%</a:t>
            </a:r>
          </a:p>
          <a:p>
            <a:r>
              <a:rPr lang="en-US" sz="2200" b="0" i="0" dirty="0">
                <a:solidFill>
                  <a:srgbClr val="000000"/>
                </a:solidFill>
                <a:effectLst/>
              </a:rPr>
              <a:t>Average loan amount lent for charged off borrowers is 11,800 . About 67% of charge Off happened for the loan amount in the range of 5000 to 15000</a:t>
            </a:r>
          </a:p>
          <a:p>
            <a:r>
              <a:rPr lang="en-US" sz="2200" b="0" i="0" dirty="0">
                <a:solidFill>
                  <a:srgbClr val="000000"/>
                </a:solidFill>
                <a:effectLst/>
              </a:rPr>
              <a:t>The years 2011 to 2013 has the most number of charged off records . About 71.2% of charge offs happened in these years</a:t>
            </a:r>
          </a:p>
          <a:p>
            <a:r>
              <a:rPr lang="en-US" sz="2200" b="0" i="0" dirty="0">
                <a:solidFill>
                  <a:srgbClr val="000000"/>
                </a:solidFill>
                <a:effectLst/>
              </a:rPr>
              <a:t>If we analyze the loan commitment duration, the data shows that 67.64% of borrowers are charged off within first 2 years of tenure</a:t>
            </a:r>
          </a:p>
          <a:p>
            <a:r>
              <a:rPr lang="en-US" sz="2200" b="0" i="0" dirty="0">
                <a:solidFill>
                  <a:srgbClr val="000000"/>
                </a:solidFill>
                <a:effectLst/>
              </a:rPr>
              <a:t>It's hard to predict the loan defaulter using these parameters , "</a:t>
            </a:r>
            <a:r>
              <a:rPr lang="en-US" sz="2200" b="0" i="0" dirty="0" err="1">
                <a:solidFill>
                  <a:srgbClr val="000000"/>
                </a:solidFill>
                <a:effectLst/>
              </a:rPr>
              <a:t>open_acc</a:t>
            </a:r>
            <a:r>
              <a:rPr lang="en-US" sz="2200" b="0" i="0" dirty="0">
                <a:solidFill>
                  <a:srgbClr val="000000"/>
                </a:solidFill>
                <a:effectLst/>
              </a:rPr>
              <a:t>" , "</a:t>
            </a:r>
            <a:r>
              <a:rPr lang="en-US" sz="2200" b="0" i="0" dirty="0" err="1">
                <a:solidFill>
                  <a:srgbClr val="000000"/>
                </a:solidFill>
                <a:effectLst/>
              </a:rPr>
              <a:t>revol_util</a:t>
            </a:r>
            <a:r>
              <a:rPr lang="en-US" sz="2200" b="0" i="0" dirty="0">
                <a:solidFill>
                  <a:srgbClr val="000000"/>
                </a:solidFill>
                <a:effectLst/>
              </a:rPr>
              <a:t>" , "addr_state" . Their distribution varies uniformly throughout the data</a:t>
            </a:r>
          </a:p>
          <a:p>
            <a:r>
              <a:rPr lang="en-US" sz="2200" b="0" i="0" dirty="0">
                <a:solidFill>
                  <a:srgbClr val="000000"/>
                </a:solidFill>
                <a:effectLst/>
              </a:rPr>
              <a:t>Most of the charged Off borrowers have records of delinquency</a:t>
            </a:r>
          </a:p>
          <a:p>
            <a:endParaRPr lang="en-IN" dirty="0"/>
          </a:p>
        </p:txBody>
      </p:sp>
    </p:spTree>
    <p:extLst>
      <p:ext uri="{BB962C8B-B14F-4D97-AF65-F5344CB8AC3E}">
        <p14:creationId xmlns:p14="http://schemas.microsoft.com/office/powerpoint/2010/main" val="874212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985384" y="3444079"/>
            <a:ext cx="6221255"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Major driving variables</a:t>
            </a:r>
          </a:p>
        </p:txBody>
      </p:sp>
      <p:sp>
        <p:nvSpPr>
          <p:cNvPr id="21" name="TextBox 20"/>
          <p:cNvSpPr txBox="1"/>
          <p:nvPr/>
        </p:nvSpPr>
        <p:spPr>
          <a:xfrm>
            <a:off x="2681221" y="4150067"/>
            <a:ext cx="6829627"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Variables that are closely associated with charged Off borrowers</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113885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4886-FD40-8A3B-3BA3-B034CDC1D350}"/>
              </a:ext>
            </a:extLst>
          </p:cNvPr>
          <p:cNvSpPr>
            <a:spLocks noGrp="1"/>
          </p:cNvSpPr>
          <p:nvPr>
            <p:ph type="title"/>
          </p:nvPr>
        </p:nvSpPr>
        <p:spPr/>
        <p:txBody>
          <a:bodyPr>
            <a:normAutofit/>
          </a:bodyPr>
          <a:lstStyle/>
          <a:p>
            <a:r>
              <a:rPr lang="en-US" sz="2500" b="1" dirty="0"/>
              <a:t>Major Driving Variables associated closely with loan defaulter</a:t>
            </a:r>
            <a:endParaRPr lang="en-IN" sz="2500" b="1" dirty="0"/>
          </a:p>
        </p:txBody>
      </p:sp>
      <p:sp>
        <p:nvSpPr>
          <p:cNvPr id="3" name="Content Placeholder 2">
            <a:extLst>
              <a:ext uri="{FF2B5EF4-FFF2-40B4-BE49-F238E27FC236}">
                <a16:creationId xmlns:a16="http://schemas.microsoft.com/office/drawing/2014/main" id="{7507C42E-6740-C927-27CD-6AC1634B305A}"/>
              </a:ext>
            </a:extLst>
          </p:cNvPr>
          <p:cNvSpPr>
            <a:spLocks noGrp="1"/>
          </p:cNvSpPr>
          <p:nvPr>
            <p:ph idx="1"/>
          </p:nvPr>
        </p:nvSpPr>
        <p:spPr/>
        <p:txBody>
          <a:bodyPr>
            <a:normAutofit/>
          </a:bodyPr>
          <a:lstStyle/>
          <a:p>
            <a:r>
              <a:rPr lang="en-US" sz="2000" dirty="0"/>
              <a:t>Debt to income ratio</a:t>
            </a:r>
          </a:p>
          <a:p>
            <a:r>
              <a:rPr lang="en-US" sz="2000" dirty="0"/>
              <a:t>Home ownership</a:t>
            </a:r>
          </a:p>
          <a:p>
            <a:r>
              <a:rPr lang="en-US" sz="2000" dirty="0"/>
              <a:t>Income source verification status of a borrower</a:t>
            </a:r>
          </a:p>
          <a:p>
            <a:r>
              <a:rPr lang="en-US" sz="2000" dirty="0"/>
              <a:t>Total number of years borrower paid installment</a:t>
            </a:r>
          </a:p>
          <a:p>
            <a:r>
              <a:rPr lang="en-US" sz="2000" dirty="0"/>
              <a:t>Total percentage of amount repaid</a:t>
            </a:r>
          </a:p>
          <a:p>
            <a:r>
              <a:rPr lang="en-US" sz="2000" dirty="0"/>
              <a:t>Sub grade of a borrower</a:t>
            </a:r>
          </a:p>
          <a:p>
            <a:r>
              <a:rPr lang="en-US" sz="2000" dirty="0"/>
              <a:t>Records of delinquency</a:t>
            </a:r>
            <a:endParaRPr lang="en-IN" sz="2000" dirty="0"/>
          </a:p>
        </p:txBody>
      </p:sp>
    </p:spTree>
    <p:extLst>
      <p:ext uri="{BB962C8B-B14F-4D97-AF65-F5344CB8AC3E}">
        <p14:creationId xmlns:p14="http://schemas.microsoft.com/office/powerpoint/2010/main" val="204278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152906" y="3444079"/>
            <a:ext cx="5886227"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Prediction Constraints</a:t>
            </a:r>
          </a:p>
        </p:txBody>
      </p:sp>
      <p:sp>
        <p:nvSpPr>
          <p:cNvPr id="21" name="TextBox 20"/>
          <p:cNvSpPr txBox="1"/>
          <p:nvPr/>
        </p:nvSpPr>
        <p:spPr>
          <a:xfrm>
            <a:off x="2748115" y="4150067"/>
            <a:ext cx="6695872"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Number of checks lenders need to validate before issuing loan</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1355489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75C0-CF19-B432-9DC3-B89C13848E8B}"/>
              </a:ext>
            </a:extLst>
          </p:cNvPr>
          <p:cNvSpPr>
            <a:spLocks noGrp="1"/>
          </p:cNvSpPr>
          <p:nvPr>
            <p:ph type="title"/>
          </p:nvPr>
        </p:nvSpPr>
        <p:spPr/>
        <p:txBody>
          <a:bodyPr>
            <a:normAutofit/>
          </a:bodyPr>
          <a:lstStyle/>
          <a:p>
            <a:r>
              <a:rPr lang="en-US" sz="2500" b="1" dirty="0"/>
              <a:t>Checks we need to carry out to predict a loan defaulter.</a:t>
            </a:r>
            <a:endParaRPr lang="en-IN" sz="2500" b="1" dirty="0"/>
          </a:p>
        </p:txBody>
      </p:sp>
      <p:sp>
        <p:nvSpPr>
          <p:cNvPr id="3" name="Content Placeholder 2">
            <a:extLst>
              <a:ext uri="{FF2B5EF4-FFF2-40B4-BE49-F238E27FC236}">
                <a16:creationId xmlns:a16="http://schemas.microsoft.com/office/drawing/2014/main" id="{EB2DC723-E996-C2CF-4530-CB05640B3535}"/>
              </a:ext>
            </a:extLst>
          </p:cNvPr>
          <p:cNvSpPr>
            <a:spLocks noGrp="1"/>
          </p:cNvSpPr>
          <p:nvPr>
            <p:ph idx="1"/>
          </p:nvPr>
        </p:nvSpPr>
        <p:spPr/>
        <p:txBody>
          <a:bodyPr>
            <a:normAutofit lnSpcReduction="10000"/>
          </a:bodyPr>
          <a:lstStyle/>
          <a:p>
            <a:r>
              <a:rPr lang="en-US" sz="2000" dirty="0"/>
              <a:t>House owners are the safest borrowers. Lenders can be confident on them.</a:t>
            </a:r>
          </a:p>
          <a:p>
            <a:r>
              <a:rPr lang="en-US" sz="2000" dirty="0"/>
              <a:t>dti ratio should be less than 12</a:t>
            </a:r>
          </a:p>
          <a:p>
            <a:r>
              <a:rPr lang="en-US" sz="2000" dirty="0"/>
              <a:t>Bankers should critically monitor all borrowers once they paid 40% of total payment . Chances of defaulters are more after the paid this ratio of amount</a:t>
            </a:r>
          </a:p>
          <a:p>
            <a:r>
              <a:rPr lang="en-US" sz="2000" dirty="0"/>
              <a:t>B3, B4, B5, C1, C2 grade borrowers are more likely to default.</a:t>
            </a:r>
          </a:p>
          <a:p>
            <a:r>
              <a:rPr lang="en-US" sz="2000" dirty="0"/>
              <a:t>It's not a good idea to lend money without verifying borrower's income source. So bankers need to eliminate this activity completely</a:t>
            </a:r>
          </a:p>
          <a:p>
            <a:r>
              <a:rPr lang="en-US" sz="2000" dirty="0"/>
              <a:t>The high risky loan amounts which are more likely to default is mostly in the range of 5000$ to 15000$</a:t>
            </a:r>
          </a:p>
          <a:p>
            <a:r>
              <a:rPr lang="en-US" sz="2000" dirty="0"/>
              <a:t>Lenders cannot predict the defaulter within the first year. So it's always good to monitor due date and payment consistency after a year from loan issue</a:t>
            </a:r>
          </a:p>
          <a:p>
            <a:r>
              <a:rPr lang="en-US" sz="2000" dirty="0"/>
              <a:t>There should not be any records of delinquency. As this pattern is more likely to be repeated by the borrowers</a:t>
            </a:r>
            <a:endParaRPr lang="en-IN" sz="2000" dirty="0"/>
          </a:p>
        </p:txBody>
      </p:sp>
    </p:spTree>
    <p:extLst>
      <p:ext uri="{BB962C8B-B14F-4D97-AF65-F5344CB8AC3E}">
        <p14:creationId xmlns:p14="http://schemas.microsoft.com/office/powerpoint/2010/main" val="3475043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38670" y="3444079"/>
            <a:ext cx="5714706"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Prediction accuracy</a:t>
            </a:r>
          </a:p>
        </p:txBody>
      </p:sp>
      <p:sp>
        <p:nvSpPr>
          <p:cNvPr id="21" name="TextBox 20"/>
          <p:cNvSpPr txBox="1"/>
          <p:nvPr/>
        </p:nvSpPr>
        <p:spPr>
          <a:xfrm>
            <a:off x="3132339" y="4150067"/>
            <a:ext cx="5927456"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Obedience of existing defaulter data for our constraints</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4239423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0FE2-D080-AB7F-6147-932CA4B7DD53}"/>
              </a:ext>
            </a:extLst>
          </p:cNvPr>
          <p:cNvSpPr>
            <a:spLocks noGrp="1"/>
          </p:cNvSpPr>
          <p:nvPr>
            <p:ph type="title"/>
          </p:nvPr>
        </p:nvSpPr>
        <p:spPr/>
        <p:txBody>
          <a:bodyPr>
            <a:normAutofit/>
          </a:bodyPr>
          <a:lstStyle/>
          <a:p>
            <a:r>
              <a:rPr lang="en-IN" sz="3000" dirty="0"/>
              <a:t>Need for this case study ? </a:t>
            </a:r>
          </a:p>
        </p:txBody>
      </p:sp>
      <p:sp>
        <p:nvSpPr>
          <p:cNvPr id="3" name="Content Placeholder 2">
            <a:extLst>
              <a:ext uri="{FF2B5EF4-FFF2-40B4-BE49-F238E27FC236}">
                <a16:creationId xmlns:a16="http://schemas.microsoft.com/office/drawing/2014/main" id="{B4B67EE9-6968-DEAC-ABDA-7C5816EA3507}"/>
              </a:ext>
            </a:extLst>
          </p:cNvPr>
          <p:cNvSpPr>
            <a:spLocks noGrp="1"/>
          </p:cNvSpPr>
          <p:nvPr>
            <p:ph idx="1"/>
          </p:nvPr>
        </p:nvSpPr>
        <p:spPr>
          <a:xfrm>
            <a:off x="838200" y="1825625"/>
            <a:ext cx="10515600" cy="2243036"/>
          </a:xfrm>
        </p:spPr>
        <p:txBody>
          <a:bodyPr/>
          <a:lstStyle/>
          <a:p>
            <a:pPr marL="0" indent="0" algn="ctr">
              <a:buNone/>
            </a:pPr>
            <a:r>
              <a:rPr lang="en-IN" dirty="0"/>
              <a:t>There are several lenders who face loss avoiding to understand risky applicants . So , it will be very much helpful for both the lender and borrower to save their money instead to waste it after years. Our aim in this case study is to apply data driven decisions for predicting a loan defaulter</a:t>
            </a:r>
          </a:p>
        </p:txBody>
      </p:sp>
    </p:spTree>
    <p:extLst>
      <p:ext uri="{BB962C8B-B14F-4D97-AF65-F5344CB8AC3E}">
        <p14:creationId xmlns:p14="http://schemas.microsoft.com/office/powerpoint/2010/main" val="3584667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8CEB0-D7E7-4314-88B9-EF47B79404FF}"/>
              </a:ext>
            </a:extLst>
          </p:cNvPr>
          <p:cNvSpPr>
            <a:spLocks noGrp="1"/>
          </p:cNvSpPr>
          <p:nvPr>
            <p:ph type="ctrTitle"/>
          </p:nvPr>
        </p:nvSpPr>
        <p:spPr>
          <a:xfrm>
            <a:off x="1524000" y="251670"/>
            <a:ext cx="9144000" cy="414424"/>
          </a:xfrm>
        </p:spPr>
        <p:txBody>
          <a:bodyPr>
            <a:normAutofit fontScale="90000"/>
          </a:bodyPr>
          <a:lstStyle/>
          <a:p>
            <a:pPr algn="l"/>
            <a:r>
              <a:rPr lang="en-US" sz="2800" b="1" dirty="0"/>
              <a:t>Accuracy</a:t>
            </a:r>
            <a:r>
              <a:rPr lang="en-US" sz="2500" b="1" dirty="0"/>
              <a:t> of our constraint</a:t>
            </a:r>
            <a:endParaRPr lang="en-IN" sz="2500" b="1" dirty="0"/>
          </a:p>
        </p:txBody>
      </p:sp>
      <p:sp>
        <p:nvSpPr>
          <p:cNvPr id="3" name="Subtitle 2">
            <a:extLst>
              <a:ext uri="{FF2B5EF4-FFF2-40B4-BE49-F238E27FC236}">
                <a16:creationId xmlns:a16="http://schemas.microsoft.com/office/drawing/2014/main" id="{5C60C81D-CDA5-E293-7360-3D6EE0AE9EC0}"/>
              </a:ext>
            </a:extLst>
          </p:cNvPr>
          <p:cNvSpPr>
            <a:spLocks noGrp="1"/>
          </p:cNvSpPr>
          <p:nvPr>
            <p:ph type="subTitle" idx="1"/>
          </p:nvPr>
        </p:nvSpPr>
        <p:spPr>
          <a:xfrm>
            <a:off x="1524000" y="922789"/>
            <a:ext cx="9144000" cy="4335011"/>
          </a:xfrm>
        </p:spPr>
        <p:txBody>
          <a:bodyPr>
            <a:normAutofit/>
          </a:bodyPr>
          <a:lstStyle/>
          <a:p>
            <a:pPr marL="342900" indent="-342900" algn="l">
              <a:buFont typeface="Arial" panose="020B0604020202020204" pitchFamily="34" charset="0"/>
              <a:buChar char="•"/>
            </a:pPr>
            <a:r>
              <a:rPr lang="en-US" sz="2000" dirty="0"/>
              <a:t>The existing data has totally 5, 350 charged off borrowers</a:t>
            </a:r>
          </a:p>
          <a:p>
            <a:pPr marL="342900" indent="-342900" algn="l">
              <a:buFont typeface="Arial" panose="020B0604020202020204" pitchFamily="34" charset="0"/>
              <a:buChar char="•"/>
            </a:pPr>
            <a:r>
              <a:rPr lang="en-US" sz="2000" dirty="0"/>
              <a:t>Using our constraint we predicted 5, 054 of the borrowers out of these which in turn gives us </a:t>
            </a:r>
            <a:r>
              <a:rPr lang="en-US" sz="2000" b="1" i="1" dirty="0"/>
              <a:t>96% prediction accuracy.</a:t>
            </a:r>
          </a:p>
          <a:p>
            <a:pPr algn="l"/>
            <a:endParaRPr lang="en-IN" sz="2000" dirty="0"/>
          </a:p>
          <a:p>
            <a:pPr algn="l"/>
            <a:r>
              <a:rPr lang="en-IN" sz="2000" dirty="0"/>
              <a:t>Let’s take a look on the analysis we made (reference </a:t>
            </a:r>
            <a:r>
              <a:rPr lang="en-IN" sz="2000" dirty="0" err="1"/>
              <a:t>jupyter</a:t>
            </a:r>
            <a:r>
              <a:rPr lang="en-IN" sz="2000" dirty="0"/>
              <a:t> notebook cell #72)</a:t>
            </a:r>
          </a:p>
          <a:p>
            <a:pPr algn="l"/>
            <a:endParaRPr lang="en-US" sz="2000" dirty="0"/>
          </a:p>
        </p:txBody>
      </p:sp>
      <p:pic>
        <p:nvPicPr>
          <p:cNvPr id="7" name="Picture 6">
            <a:extLst>
              <a:ext uri="{FF2B5EF4-FFF2-40B4-BE49-F238E27FC236}">
                <a16:creationId xmlns:a16="http://schemas.microsoft.com/office/drawing/2014/main" id="{DDDB6F34-ED45-4532-A366-3D5716B9E0A5}"/>
              </a:ext>
            </a:extLst>
          </p:cNvPr>
          <p:cNvPicPr>
            <a:picLocks noChangeAspect="1"/>
          </p:cNvPicPr>
          <p:nvPr/>
        </p:nvPicPr>
        <p:blipFill>
          <a:blip r:embed="rId2"/>
          <a:stretch>
            <a:fillRect/>
          </a:stretch>
        </p:blipFill>
        <p:spPr>
          <a:xfrm>
            <a:off x="1524000" y="2818701"/>
            <a:ext cx="8928684" cy="3787629"/>
          </a:xfrm>
          <a:prstGeom prst="rect">
            <a:avLst/>
          </a:prstGeom>
        </p:spPr>
      </p:pic>
    </p:spTree>
    <p:extLst>
      <p:ext uri="{BB962C8B-B14F-4D97-AF65-F5344CB8AC3E}">
        <p14:creationId xmlns:p14="http://schemas.microsoft.com/office/powerpoint/2010/main" val="1523161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02E1-DD50-E810-BAC6-D66C03282B2E}"/>
              </a:ext>
            </a:extLst>
          </p:cNvPr>
          <p:cNvSpPr>
            <a:spLocks noGrp="1"/>
          </p:cNvSpPr>
          <p:nvPr>
            <p:ph type="ctrTitle"/>
          </p:nvPr>
        </p:nvSpPr>
        <p:spPr>
          <a:xfrm>
            <a:off x="830510" y="1122363"/>
            <a:ext cx="9837490" cy="477837"/>
          </a:xfrm>
        </p:spPr>
        <p:txBody>
          <a:bodyPr>
            <a:normAutofit/>
          </a:bodyPr>
          <a:lstStyle/>
          <a:p>
            <a:pPr algn="l"/>
            <a:r>
              <a:rPr lang="en-IN" sz="2500" b="1" dirty="0"/>
              <a:t>Conclusion</a:t>
            </a:r>
          </a:p>
        </p:txBody>
      </p:sp>
      <p:sp>
        <p:nvSpPr>
          <p:cNvPr id="3" name="Subtitle 2">
            <a:extLst>
              <a:ext uri="{FF2B5EF4-FFF2-40B4-BE49-F238E27FC236}">
                <a16:creationId xmlns:a16="http://schemas.microsoft.com/office/drawing/2014/main" id="{54421A1F-8627-A52E-306D-83C8579A3D3E}"/>
              </a:ext>
            </a:extLst>
          </p:cNvPr>
          <p:cNvSpPr>
            <a:spLocks noGrp="1"/>
          </p:cNvSpPr>
          <p:nvPr>
            <p:ph type="subTitle" idx="1"/>
          </p:nvPr>
        </p:nvSpPr>
        <p:spPr>
          <a:xfrm>
            <a:off x="830510" y="1711353"/>
            <a:ext cx="9837490" cy="4697835"/>
          </a:xfrm>
        </p:spPr>
        <p:txBody>
          <a:bodyPr>
            <a:normAutofit/>
          </a:bodyPr>
          <a:lstStyle/>
          <a:p>
            <a:pPr algn="l"/>
            <a:r>
              <a:rPr lang="en-US" sz="2000" b="0" i="0" dirty="0">
                <a:solidFill>
                  <a:srgbClr val="000000"/>
                </a:solidFill>
                <a:effectLst/>
              </a:rPr>
              <a:t>The variables dti, </a:t>
            </a:r>
            <a:r>
              <a:rPr lang="en-US" sz="2000" b="0" i="0" dirty="0" err="1">
                <a:solidFill>
                  <a:srgbClr val="000000"/>
                </a:solidFill>
                <a:effectLst/>
              </a:rPr>
              <a:t>total_repaid_percentage</a:t>
            </a:r>
            <a:r>
              <a:rPr lang="en-US" sz="2000" b="0" i="0" dirty="0">
                <a:solidFill>
                  <a:srgbClr val="000000"/>
                </a:solidFill>
                <a:effectLst/>
              </a:rPr>
              <a:t> , </a:t>
            </a:r>
            <a:r>
              <a:rPr lang="en-US" sz="2000" b="0" i="0" dirty="0" err="1">
                <a:solidFill>
                  <a:srgbClr val="000000"/>
                </a:solidFill>
                <a:effectLst/>
              </a:rPr>
              <a:t>verification_status</a:t>
            </a:r>
            <a:r>
              <a:rPr lang="en-US" sz="2000" b="0" i="0" dirty="0">
                <a:solidFill>
                  <a:srgbClr val="000000"/>
                </a:solidFill>
                <a:effectLst/>
              </a:rPr>
              <a:t> , </a:t>
            </a:r>
            <a:r>
              <a:rPr lang="en-US" sz="2000" b="0" i="0" dirty="0" err="1">
                <a:solidFill>
                  <a:srgbClr val="000000"/>
                </a:solidFill>
                <a:effectLst/>
              </a:rPr>
              <a:t>home_ownership</a:t>
            </a:r>
            <a:r>
              <a:rPr lang="en-US" sz="2000" b="0" i="0" dirty="0">
                <a:solidFill>
                  <a:srgbClr val="000000"/>
                </a:solidFill>
                <a:effectLst/>
              </a:rPr>
              <a:t> , </a:t>
            </a:r>
            <a:r>
              <a:rPr lang="en-US" sz="2000" b="0" i="0" dirty="0" err="1">
                <a:solidFill>
                  <a:srgbClr val="000000"/>
                </a:solidFill>
                <a:effectLst/>
              </a:rPr>
              <a:t>last_pymnt_year</a:t>
            </a:r>
            <a:r>
              <a:rPr lang="en-US" sz="2000" b="0" i="0" dirty="0">
                <a:solidFill>
                  <a:srgbClr val="000000"/>
                </a:solidFill>
                <a:effectLst/>
              </a:rPr>
              <a:t> are three major parameters that can be used to predict the loan defaulter at the maximum of 96% accuracy.</a:t>
            </a:r>
          </a:p>
          <a:p>
            <a:pPr algn="l"/>
            <a:r>
              <a:rPr lang="en-US" sz="2000" b="0" i="0" dirty="0">
                <a:solidFill>
                  <a:srgbClr val="000000"/>
                </a:solidFill>
                <a:effectLst/>
              </a:rPr>
              <a:t>Of course only these variables can't be the major parameter of loan defaulters every time . As we see our data, the loan issue rate went peak in 2011, the reason for this is " </a:t>
            </a:r>
            <a:r>
              <a:rPr lang="en-US" sz="2000" b="0" i="1" dirty="0">
                <a:solidFill>
                  <a:srgbClr val="000000"/>
                </a:solidFill>
                <a:effectLst/>
              </a:rPr>
              <a:t>2011 US Debt Ceiling Crisis </a:t>
            </a:r>
            <a:r>
              <a:rPr lang="en-US" sz="2000" b="0" i="0" dirty="0">
                <a:solidFill>
                  <a:srgbClr val="000000"/>
                </a:solidFill>
                <a:effectLst/>
              </a:rPr>
              <a:t>" . It affected many of the people's financial status which lead them to borrow.</a:t>
            </a:r>
          </a:p>
          <a:p>
            <a:pPr algn="l"/>
            <a:r>
              <a:rPr lang="en-US" sz="2000" b="0" i="0" dirty="0">
                <a:solidFill>
                  <a:srgbClr val="000000"/>
                </a:solidFill>
                <a:effectLst/>
              </a:rPr>
              <a:t>The major influencer variable might be a different one other year, but these five driver variables which we have selected is going to be there all time. Thus we conclude that, our data-driven analysis will definitely help to spot the loan-defaulters.</a:t>
            </a:r>
          </a:p>
          <a:p>
            <a:pPr algn="l"/>
            <a:endParaRPr lang="en-IN" dirty="0"/>
          </a:p>
        </p:txBody>
      </p:sp>
    </p:spTree>
    <p:extLst>
      <p:ext uri="{BB962C8B-B14F-4D97-AF65-F5344CB8AC3E}">
        <p14:creationId xmlns:p14="http://schemas.microsoft.com/office/powerpoint/2010/main" val="3315209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537616" y="3444079"/>
            <a:ext cx="5116786"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Univariate Analysis</a:t>
            </a:r>
          </a:p>
        </p:txBody>
      </p:sp>
      <p:sp>
        <p:nvSpPr>
          <p:cNvPr id="21" name="TextBox 20"/>
          <p:cNvSpPr txBox="1"/>
          <p:nvPr/>
        </p:nvSpPr>
        <p:spPr>
          <a:xfrm>
            <a:off x="3790101" y="4150067"/>
            <a:ext cx="4611840" cy="307777"/>
          </a:xfrm>
          <a:prstGeom prst="rect">
            <a:avLst/>
          </a:prstGeom>
          <a:noFill/>
        </p:spPr>
        <p:txBody>
          <a:bodyPr wrap="none" lIns="0" tIns="0" rIns="0" bIns="0" rtlCol="0">
            <a:spAutoFit/>
          </a:bodyPr>
          <a:lstStyle/>
          <a:p>
            <a:pPr algn="ctr">
              <a:tabLst>
                <a:tab pos="347663" algn="l"/>
              </a:tabLst>
            </a:pPr>
            <a:r>
              <a:rPr lang="en-US" sz="2000" b="1" dirty="0">
                <a:solidFill>
                  <a:schemeClr val="bg1"/>
                </a:solidFill>
              </a:rPr>
              <a:t>Analyzing single variable to obtain insights </a:t>
            </a:r>
            <a:endParaRPr lang="en-US" sz="2000" dirty="0">
              <a:solidFill>
                <a:schemeClr val="bg1"/>
              </a:solidFill>
            </a:endParaRP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1245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C183D7F6-B498-43B3-948B-1728B52AA6E4}">
                <adec:decorative xmlns:adec="http://schemas.microsoft.com/office/drawing/2017/decorative" val="1"/>
              </a:ext>
            </a:extLst>
          </p:cNvPr>
          <p:cNvGrpSpPr/>
          <p:nvPr/>
        </p:nvGrpSpPr>
        <p:grpSpPr>
          <a:xfrm>
            <a:off x="1650769" y="296801"/>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45">
            <a:extLst>
              <a:ext uri="{C183D7F6-B498-43B3-948B-1728B52AA6E4}">
                <adec:decorative xmlns:adec="http://schemas.microsoft.com/office/drawing/2017/decorative" val="1"/>
              </a:ext>
            </a:extLst>
          </p:cNvPr>
          <p:cNvSpPr/>
          <p:nvPr/>
        </p:nvSpPr>
        <p:spPr>
          <a:xfrm flipH="1">
            <a:off x="632818" y="3183890"/>
            <a:ext cx="588011" cy="588011"/>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C183D7F6-B498-43B3-948B-1728B52AA6E4}">
                <adec:decorative xmlns:adec="http://schemas.microsoft.com/office/drawing/2017/decorative" val="1"/>
              </a:ext>
            </a:extLst>
          </p:cNvPr>
          <p:cNvSpPr/>
          <p:nvPr/>
        </p:nvSpPr>
        <p:spPr>
          <a:xfrm>
            <a:off x="925562" y="3183890"/>
            <a:ext cx="1000689" cy="588010"/>
          </a:xfrm>
          <a:prstGeom prst="rect">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descr="This image is an icon of a clock."/>
          <p:cNvGrpSpPr/>
          <p:nvPr/>
        </p:nvGrpSpPr>
        <p:grpSpPr>
          <a:xfrm>
            <a:off x="796201" y="1166369"/>
            <a:ext cx="261249" cy="261249"/>
            <a:chOff x="1389063" y="3748088"/>
            <a:chExt cx="336550" cy="336550"/>
          </a:xfrm>
          <a:solidFill>
            <a:schemeClr val="bg1"/>
          </a:solidFill>
        </p:grpSpPr>
        <p:sp>
          <p:nvSpPr>
            <p:cNvPr id="107"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p:cNvSpPr txBox="1"/>
          <p:nvPr/>
        </p:nvSpPr>
        <p:spPr>
          <a:xfrm>
            <a:off x="1296448" y="2187997"/>
            <a:ext cx="339837" cy="369332"/>
          </a:xfrm>
          <a:prstGeom prst="rect">
            <a:avLst/>
          </a:prstGeom>
          <a:noFill/>
        </p:spPr>
        <p:txBody>
          <a:bodyPr wrap="none" lIns="0" tIns="0" rIns="0" bIns="0" rtlCol="0">
            <a:spAutoFit/>
          </a:bodyPr>
          <a:lstStyle/>
          <a:p>
            <a:r>
              <a:rPr lang="en-US" sz="2400" dirty="0">
                <a:solidFill>
                  <a:schemeClr val="bg1"/>
                </a:solidFill>
                <a:latin typeface="+mj-lt"/>
              </a:rPr>
              <a:t>25</a:t>
            </a:r>
          </a:p>
        </p:txBody>
      </p:sp>
      <p:sp>
        <p:nvSpPr>
          <p:cNvPr id="143" name="TextBox 142"/>
          <p:cNvSpPr txBox="1"/>
          <p:nvPr/>
        </p:nvSpPr>
        <p:spPr>
          <a:xfrm>
            <a:off x="1296448" y="1126843"/>
            <a:ext cx="339837" cy="369332"/>
          </a:xfrm>
          <a:prstGeom prst="rect">
            <a:avLst/>
          </a:prstGeom>
          <a:noFill/>
        </p:spPr>
        <p:txBody>
          <a:bodyPr wrap="none" lIns="0" tIns="0" rIns="0" bIns="0" rtlCol="0">
            <a:spAutoFit/>
          </a:bodyPr>
          <a:lstStyle/>
          <a:p>
            <a:r>
              <a:rPr lang="en-US" sz="2400" dirty="0">
                <a:solidFill>
                  <a:schemeClr val="bg1"/>
                </a:solidFill>
                <a:latin typeface="+mj-lt"/>
              </a:rPr>
              <a:t>35</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67487" y="0"/>
            <a:ext cx="4924513"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830997"/>
          </a:xfrm>
          <a:prstGeom prst="rect">
            <a:avLst/>
          </a:prstGeom>
          <a:noFill/>
        </p:spPr>
        <p:txBody>
          <a:bodyPr wrap="square" lIns="0" tIns="0" rIns="0" bIns="0" rtlCol="0">
            <a:spAutoFit/>
          </a:bodyPr>
          <a:lstStyle/>
          <a:p>
            <a:pPr algn="ctr"/>
            <a:r>
              <a:rPr lang="en-US" dirty="0">
                <a:solidFill>
                  <a:schemeClr val="bg1"/>
                </a:solidFill>
              </a:rPr>
              <a:t>This shows that the major need for money is maximum for the borrowers who rent or mortgage houses.</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406458" y="4601905"/>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739668" y="3288342"/>
            <a:ext cx="1360690" cy="369332"/>
            <a:chOff x="816617" y="3307745"/>
            <a:chExt cx="1313391"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066242" y="3307745"/>
              <a:ext cx="1063766" cy="369332"/>
            </a:xfrm>
            <a:prstGeom prst="rect">
              <a:avLst/>
            </a:prstGeom>
            <a:noFill/>
          </p:spPr>
          <p:txBody>
            <a:bodyPr wrap="square" lIns="0" tIns="0" rIns="0" bIns="0" rtlCol="0">
              <a:spAutoFit/>
            </a:bodyPr>
            <a:lstStyle/>
            <a:p>
              <a:r>
                <a:rPr lang="en-US" sz="2400" dirty="0">
                  <a:solidFill>
                    <a:schemeClr val="bg1"/>
                  </a:solidFill>
                  <a:latin typeface="+mj-lt"/>
                </a:rPr>
                <a:t>7.78%</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8" name="Picture 7">
            <a:extLst>
              <a:ext uri="{FF2B5EF4-FFF2-40B4-BE49-F238E27FC236}">
                <a16:creationId xmlns:a16="http://schemas.microsoft.com/office/drawing/2014/main" id="{9F3B58E6-8D57-DD61-7D95-D516F162055F}"/>
              </a:ext>
            </a:extLst>
          </p:cNvPr>
          <p:cNvPicPr>
            <a:picLocks noChangeAspect="1"/>
          </p:cNvPicPr>
          <p:nvPr/>
        </p:nvPicPr>
        <p:blipFill>
          <a:blip r:embed="rId5"/>
          <a:stretch>
            <a:fillRect/>
          </a:stretch>
        </p:blipFill>
        <p:spPr>
          <a:xfrm>
            <a:off x="1945793" y="621193"/>
            <a:ext cx="5302153" cy="3739291"/>
          </a:xfrm>
          <a:prstGeom prst="rect">
            <a:avLst/>
          </a:prstGeom>
        </p:spPr>
      </p:pic>
    </p:spTree>
    <p:extLst>
      <p:ext uri="{BB962C8B-B14F-4D97-AF65-F5344CB8AC3E}">
        <p14:creationId xmlns:p14="http://schemas.microsoft.com/office/powerpoint/2010/main" val="172723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C183D7F6-B498-43B3-948B-1728B52AA6E4}">
                <adec:decorative xmlns:adec="http://schemas.microsoft.com/office/drawing/2017/decorative" val="1"/>
              </a:ext>
            </a:extLst>
          </p:cNvPr>
          <p:cNvSpPr/>
          <p:nvPr/>
        </p:nvSpPr>
        <p:spPr>
          <a:xfrm flipH="1">
            <a:off x="654088" y="998944"/>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25842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Rectangle 130">
            <a:extLst>
              <a:ext uri="{C183D7F6-B498-43B3-948B-1728B52AA6E4}">
                <adec:decorative xmlns:adec="http://schemas.microsoft.com/office/drawing/2017/decorative" val="1"/>
              </a:ext>
            </a:extLst>
          </p:cNvPr>
          <p:cNvSpPr/>
          <p:nvPr/>
        </p:nvSpPr>
        <p:spPr>
          <a:xfrm>
            <a:off x="960170" y="998944"/>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p:cNvSpPr txBox="1"/>
          <p:nvPr/>
        </p:nvSpPr>
        <p:spPr>
          <a:xfrm>
            <a:off x="870442" y="1126843"/>
            <a:ext cx="1004692" cy="369332"/>
          </a:xfrm>
          <a:prstGeom prst="rect">
            <a:avLst/>
          </a:prstGeom>
          <a:noFill/>
        </p:spPr>
        <p:txBody>
          <a:bodyPr wrap="square" lIns="0" tIns="0" rIns="0" bIns="0" rtlCol="0">
            <a:spAutoFit/>
          </a:bodyPr>
          <a:lstStyle/>
          <a:p>
            <a:r>
              <a:rPr lang="en-US" sz="2400" dirty="0">
                <a:solidFill>
                  <a:schemeClr val="bg1"/>
                </a:solidFill>
                <a:latin typeface="+mj-lt"/>
              </a:rPr>
              <a:t>44%</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8389"/>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830997"/>
          </a:xfrm>
          <a:prstGeom prst="rect">
            <a:avLst/>
          </a:prstGeom>
          <a:noFill/>
        </p:spPr>
        <p:txBody>
          <a:bodyPr wrap="square" lIns="0" tIns="0" rIns="0" bIns="0" rtlCol="0">
            <a:spAutoFit/>
          </a:bodyPr>
          <a:lstStyle/>
          <a:p>
            <a:pPr algn="ctr"/>
            <a:r>
              <a:rPr lang="en-US" dirty="0">
                <a:solidFill>
                  <a:schemeClr val="bg1"/>
                </a:solidFill>
              </a:rPr>
              <a:t>Record shows that round 44% of loan lenders are not verifying the borrowers source of income</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5" name="Picture 4">
            <a:extLst>
              <a:ext uri="{FF2B5EF4-FFF2-40B4-BE49-F238E27FC236}">
                <a16:creationId xmlns:a16="http://schemas.microsoft.com/office/drawing/2014/main" id="{6C5CFDAA-A282-2617-0357-1BB8387CEFDE}"/>
              </a:ext>
            </a:extLst>
          </p:cNvPr>
          <p:cNvPicPr>
            <a:picLocks noChangeAspect="1"/>
          </p:cNvPicPr>
          <p:nvPr/>
        </p:nvPicPr>
        <p:blipFill>
          <a:blip r:embed="rId4"/>
          <a:stretch>
            <a:fillRect/>
          </a:stretch>
        </p:blipFill>
        <p:spPr>
          <a:xfrm>
            <a:off x="1917827" y="621193"/>
            <a:ext cx="5310854" cy="3739291"/>
          </a:xfrm>
          <a:prstGeom prst="rect">
            <a:avLst/>
          </a:prstGeom>
        </p:spPr>
      </p:pic>
      <p:sp>
        <p:nvSpPr>
          <p:cNvPr id="4" name="AutoShape 4" descr="Not Approved 3D Illustration download in PNG, OBJ or Blend format">
            <a:extLst>
              <a:ext uri="{FF2B5EF4-FFF2-40B4-BE49-F238E27FC236}">
                <a16:creationId xmlns:a16="http://schemas.microsoft.com/office/drawing/2014/main" id="{FE624277-5753-6579-06E9-EB941265E5F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2039391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00367"/>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p:cNvSpPr txBox="1"/>
          <p:nvPr/>
        </p:nvSpPr>
        <p:spPr>
          <a:xfrm>
            <a:off x="925564" y="1126843"/>
            <a:ext cx="1204446" cy="369332"/>
          </a:xfrm>
          <a:prstGeom prst="rect">
            <a:avLst/>
          </a:prstGeom>
          <a:noFill/>
        </p:spPr>
        <p:txBody>
          <a:bodyPr wrap="square" lIns="0" tIns="0" rIns="0" bIns="0" rtlCol="0">
            <a:spAutoFit/>
          </a:bodyPr>
          <a:lstStyle/>
          <a:p>
            <a:r>
              <a:rPr lang="en-US" sz="2400" dirty="0">
                <a:solidFill>
                  <a:schemeClr val="bg1"/>
                </a:solidFill>
                <a:latin typeface="+mj-lt"/>
              </a:rPr>
              <a:t>14.2%</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553998"/>
          </a:xfrm>
          <a:prstGeom prst="rect">
            <a:avLst/>
          </a:prstGeom>
          <a:noFill/>
        </p:spPr>
        <p:txBody>
          <a:bodyPr wrap="square" lIns="0" tIns="0" rIns="0" bIns="0" rtlCol="0">
            <a:spAutoFit/>
          </a:bodyPr>
          <a:lstStyle/>
          <a:p>
            <a:pPr algn="ctr"/>
            <a:r>
              <a:rPr lang="en-US" dirty="0">
                <a:solidFill>
                  <a:schemeClr val="bg1"/>
                </a:solidFill>
              </a:rPr>
              <a:t>Charged Off Borrowers make up 14% of our data</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819666" cy="369332"/>
            <a:chOff x="816617" y="3307745"/>
            <a:chExt cx="819666"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296446" y="3307745"/>
              <a:ext cx="339837" cy="369332"/>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5" name="Picture 4">
            <a:extLst>
              <a:ext uri="{FF2B5EF4-FFF2-40B4-BE49-F238E27FC236}">
                <a16:creationId xmlns:a16="http://schemas.microsoft.com/office/drawing/2014/main" id="{2670BD7B-DAA6-CBF4-D383-B9DEEC90A15E}"/>
              </a:ext>
            </a:extLst>
          </p:cNvPr>
          <p:cNvPicPr>
            <a:picLocks noChangeAspect="1"/>
          </p:cNvPicPr>
          <p:nvPr/>
        </p:nvPicPr>
        <p:blipFill>
          <a:blip r:embed="rId5"/>
          <a:stretch>
            <a:fillRect/>
          </a:stretch>
        </p:blipFill>
        <p:spPr>
          <a:xfrm>
            <a:off x="2162081" y="685850"/>
            <a:ext cx="5085865" cy="3609975"/>
          </a:xfrm>
          <a:prstGeom prst="rect">
            <a:avLst/>
          </a:prstGeom>
        </p:spPr>
      </p:pic>
    </p:spTree>
    <p:extLst>
      <p:ext uri="{BB962C8B-B14F-4D97-AF65-F5344CB8AC3E}">
        <p14:creationId xmlns:p14="http://schemas.microsoft.com/office/powerpoint/2010/main" val="1859649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C183D7F6-B498-43B3-948B-1728B52AA6E4}">
                <adec:decorative xmlns:adec="http://schemas.microsoft.com/office/drawing/2017/decorative" val="1"/>
              </a:ext>
            </a:extLst>
          </p:cNvPr>
          <p:cNvGrpSpPr/>
          <p:nvPr/>
        </p:nvGrpSpPr>
        <p:grpSpPr>
          <a:xfrm>
            <a:off x="1639745" y="300367"/>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7780020" y="3242496"/>
            <a:ext cx="3886200" cy="553998"/>
          </a:xfrm>
          <a:prstGeom prst="rect">
            <a:avLst/>
          </a:prstGeom>
          <a:noFill/>
        </p:spPr>
        <p:txBody>
          <a:bodyPr wrap="square" lIns="0" tIns="0" rIns="0" bIns="0" rtlCol="0">
            <a:spAutoFit/>
          </a:bodyPr>
          <a:lstStyle/>
          <a:p>
            <a:pPr algn="ctr"/>
            <a:r>
              <a:rPr lang="en-US" dirty="0">
                <a:solidFill>
                  <a:schemeClr val="bg1"/>
                </a:solidFill>
              </a:rPr>
              <a:t>Majority of the loan borrowers have “B” as the loan grade</a:t>
            </a: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406458" y="4148899"/>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819666" cy="369332"/>
            <a:chOff x="816617" y="3307745"/>
            <a:chExt cx="819666"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296446" y="3307745"/>
              <a:ext cx="339837" cy="369332"/>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6" name="Picture 5">
            <a:extLst>
              <a:ext uri="{FF2B5EF4-FFF2-40B4-BE49-F238E27FC236}">
                <a16:creationId xmlns:a16="http://schemas.microsoft.com/office/drawing/2014/main" id="{2825F87C-079E-7652-6B3C-1D14BEDD5059}"/>
              </a:ext>
            </a:extLst>
          </p:cNvPr>
          <p:cNvPicPr>
            <a:picLocks noChangeAspect="1"/>
          </p:cNvPicPr>
          <p:nvPr/>
        </p:nvPicPr>
        <p:blipFill>
          <a:blip r:embed="rId5"/>
          <a:stretch>
            <a:fillRect/>
          </a:stretch>
        </p:blipFill>
        <p:spPr>
          <a:xfrm>
            <a:off x="1922791" y="621193"/>
            <a:ext cx="5325156" cy="3739290"/>
          </a:xfrm>
          <a:prstGeom prst="rect">
            <a:avLst/>
          </a:prstGeom>
        </p:spPr>
      </p:pic>
    </p:spTree>
    <p:extLst>
      <p:ext uri="{BB962C8B-B14F-4D97-AF65-F5344CB8AC3E}">
        <p14:creationId xmlns:p14="http://schemas.microsoft.com/office/powerpoint/2010/main" val="351598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00367"/>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 name="Rectangle 130">
            <a:extLst>
              <a:ext uri="{C183D7F6-B498-43B3-948B-1728B52AA6E4}">
                <adec:decorative xmlns:adec="http://schemas.microsoft.com/office/drawing/2017/decorative" val="1"/>
              </a:ext>
            </a:extLst>
          </p:cNvPr>
          <p:cNvSpPr/>
          <p:nvPr/>
        </p:nvSpPr>
        <p:spPr>
          <a:xfrm>
            <a:off x="925564" y="1002988"/>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descr="This image is an icon of three human beings and a clock."/>
          <p:cNvGrpSpPr/>
          <p:nvPr/>
        </p:nvGrpSpPr>
        <p:grpSpPr>
          <a:xfrm>
            <a:off x="768329" y="2230384"/>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39391"/>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p:cNvSpPr txBox="1"/>
          <p:nvPr/>
        </p:nvSpPr>
        <p:spPr>
          <a:xfrm>
            <a:off x="925564" y="1126843"/>
            <a:ext cx="1204446" cy="369332"/>
          </a:xfrm>
          <a:prstGeom prst="rect">
            <a:avLst/>
          </a:prstGeom>
          <a:noFill/>
        </p:spPr>
        <p:txBody>
          <a:bodyPr wrap="square" lIns="0" tIns="0" rIns="0" bIns="0" rtlCol="0">
            <a:spAutoFit/>
          </a:bodyPr>
          <a:lstStyle/>
          <a:p>
            <a:r>
              <a:rPr lang="en-US" sz="2400" dirty="0">
                <a:solidFill>
                  <a:schemeClr val="bg1"/>
                </a:solidFill>
                <a:latin typeface="+mj-lt"/>
              </a:rPr>
              <a:t>25%</a:t>
            </a:r>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305800" y="1"/>
            <a:ext cx="388620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8294774" y="0"/>
            <a:ext cx="38862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TextBox 144"/>
          <p:cNvSpPr txBox="1"/>
          <p:nvPr/>
        </p:nvSpPr>
        <p:spPr>
          <a:xfrm>
            <a:off x="8720353" y="3433785"/>
            <a:ext cx="3057093" cy="1384995"/>
          </a:xfrm>
          <a:prstGeom prst="rect">
            <a:avLst/>
          </a:prstGeom>
          <a:noFill/>
        </p:spPr>
        <p:txBody>
          <a:bodyPr wrap="square" lIns="0" tIns="0" rIns="0" bIns="0" rtlCol="0">
            <a:spAutoFit/>
          </a:bodyPr>
          <a:lstStyle/>
          <a:p>
            <a:pPr algn="ctr"/>
            <a:r>
              <a:rPr lang="en-US" dirty="0">
                <a:solidFill>
                  <a:schemeClr val="bg1"/>
                </a:solidFill>
              </a:rPr>
              <a:t>Most of the working professionals who has 10 years of professional experience show more interest to borrow loans than the others</a:t>
            </a:r>
          </a:p>
        </p:txBody>
      </p:sp>
      <p:cxnSp>
        <p:nvCxnSpPr>
          <p:cNvPr id="151" name="Straight Connector 150">
            <a:extLst>
              <a:ext uri="{C183D7F6-B498-43B3-948B-1728B52AA6E4}">
                <adec:decorative xmlns:adec="http://schemas.microsoft.com/office/drawing/2017/decorative" val="1"/>
              </a:ext>
            </a:extLst>
          </p:cNvPr>
          <p:cNvCxnSpPr/>
          <p:nvPr/>
        </p:nvCxnSpPr>
        <p:spPr>
          <a:xfrm>
            <a:off x="9470721" y="2835446"/>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849184" y="5661461"/>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1F2229"/>
                </a:solidFill>
              </a:rPr>
              <a:t>Your logo</a:t>
            </a:r>
          </a:p>
        </p:txBody>
      </p:sp>
      <p:grpSp>
        <p:nvGrpSpPr>
          <p:cNvPr id="3" name="Group 2">
            <a:extLst>
              <a:ext uri="{C183D7F6-B498-43B3-948B-1728B52AA6E4}">
                <adec:decorative xmlns:adec="http://schemas.microsoft.com/office/drawing/2017/decorative" val="1"/>
              </a:ext>
            </a:extLst>
          </p:cNvPr>
          <p:cNvGrpSpPr/>
          <p:nvPr/>
        </p:nvGrpSpPr>
        <p:grpSpPr>
          <a:xfrm>
            <a:off x="816617" y="3307745"/>
            <a:ext cx="819666" cy="369332"/>
            <a:chOff x="816617" y="3307745"/>
            <a:chExt cx="819666" cy="369332"/>
          </a:xfrm>
        </p:grpSpPr>
        <p:pic>
          <p:nvPicPr>
            <p:cNvPr id="117" name="Picture 116" descr="This image is an icon of a human being. "/>
            <p:cNvPicPr>
              <a:picLocks noChangeAspect="1"/>
            </p:cNvPicPr>
            <p:nvPr/>
          </p:nvPicPr>
          <p:blipFill>
            <a:blip r:embed="rId4"/>
            <a:stretch>
              <a:fillRect/>
            </a:stretch>
          </p:blipFill>
          <p:spPr>
            <a:xfrm>
              <a:off x="816617" y="3346008"/>
              <a:ext cx="231766" cy="263774"/>
            </a:xfrm>
            <a:prstGeom prst="rect">
              <a:avLst/>
            </a:prstGeom>
          </p:spPr>
        </p:pic>
        <p:sp>
          <p:nvSpPr>
            <p:cNvPr id="144" name="TextBox 143"/>
            <p:cNvSpPr txBox="1"/>
            <p:nvPr/>
          </p:nvSpPr>
          <p:spPr>
            <a:xfrm>
              <a:off x="1296446" y="3307745"/>
              <a:ext cx="339837" cy="369332"/>
            </a:xfrm>
            <a:prstGeom prst="rect">
              <a:avLst/>
            </a:prstGeom>
            <a:noFill/>
          </p:spPr>
          <p:txBody>
            <a:bodyPr wrap="none" lIns="0" tIns="0" rIns="0" bIns="0" rtlCol="0">
              <a:spAutoFit/>
            </a:bodyPr>
            <a:lstStyle/>
            <a:p>
              <a:r>
                <a:rPr lang="en-US" sz="2400" dirty="0">
                  <a:solidFill>
                    <a:schemeClr val="bg1"/>
                  </a:solidFill>
                  <a:latin typeface="+mj-lt"/>
                </a:rPr>
                <a:t>43</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8" name="Picture 7">
            <a:extLst>
              <a:ext uri="{FF2B5EF4-FFF2-40B4-BE49-F238E27FC236}">
                <a16:creationId xmlns:a16="http://schemas.microsoft.com/office/drawing/2014/main" id="{F2D3DFCF-3F41-C8A3-3759-BE88FFAB0805}"/>
              </a:ext>
            </a:extLst>
          </p:cNvPr>
          <p:cNvPicPr>
            <a:picLocks noChangeAspect="1"/>
          </p:cNvPicPr>
          <p:nvPr/>
        </p:nvPicPr>
        <p:blipFill>
          <a:blip r:embed="rId5"/>
          <a:stretch>
            <a:fillRect/>
          </a:stretch>
        </p:blipFill>
        <p:spPr>
          <a:xfrm>
            <a:off x="1929714" y="639390"/>
            <a:ext cx="6369791" cy="3739292"/>
          </a:xfrm>
          <a:prstGeom prst="rect">
            <a:avLst/>
          </a:prstGeom>
        </p:spPr>
      </p:pic>
    </p:spTree>
    <p:extLst>
      <p:ext uri="{BB962C8B-B14F-4D97-AF65-F5344CB8AC3E}">
        <p14:creationId xmlns:p14="http://schemas.microsoft.com/office/powerpoint/2010/main" val="645160904"/>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284</TotalTime>
  <Words>1158</Words>
  <Application>Microsoft Office PowerPoint</Application>
  <PresentationFormat>Widescreen</PresentationFormat>
  <Paragraphs>136</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Century Gothic</vt:lpstr>
      <vt:lpstr>Segoe UI Light</vt:lpstr>
      <vt:lpstr>Office Theme</vt:lpstr>
      <vt:lpstr>Slide 1</vt:lpstr>
      <vt:lpstr>Table of contents</vt:lpstr>
      <vt:lpstr>Need for this case study ? </vt:lpstr>
      <vt:lpstr>Slide 1</vt:lpstr>
      <vt:lpstr>Slide 7</vt:lpstr>
      <vt:lpstr>Slide 7</vt:lpstr>
      <vt:lpstr>Slide 7</vt:lpstr>
      <vt:lpstr>Slide 7</vt:lpstr>
      <vt:lpstr>Slide 7</vt:lpstr>
      <vt:lpstr>Slide 7</vt:lpstr>
      <vt:lpstr>Slide 7</vt:lpstr>
      <vt:lpstr>Debt Consolidation as the major purpose</vt:lpstr>
      <vt:lpstr>Slide 7</vt:lpstr>
      <vt:lpstr>Univariate Insights:</vt:lpstr>
      <vt:lpstr>Slide 1</vt:lpstr>
      <vt:lpstr>Behavior of sub grades in charged off borrowers</vt:lpstr>
      <vt:lpstr>Behavior of Debt to income ratio with charged Off Borrowers</vt:lpstr>
      <vt:lpstr>Total amount repaid by charged Off borrowers </vt:lpstr>
      <vt:lpstr>Charged Off loan amounts</vt:lpstr>
      <vt:lpstr>House owners are very less likely to get charged Off</vt:lpstr>
      <vt:lpstr>Years which has maximum number of Charged Off records</vt:lpstr>
      <vt:lpstr>Loan payment consistency</vt:lpstr>
      <vt:lpstr>This shows charged Off borrowers past credit history</vt:lpstr>
      <vt:lpstr>Bivariate Insights</vt:lpstr>
      <vt:lpstr>Slide 1</vt:lpstr>
      <vt:lpstr>Major Driving Variables associated closely with loan defaulter</vt:lpstr>
      <vt:lpstr>Slide 1</vt:lpstr>
      <vt:lpstr>Checks we need to carry out to predict a loan defaulter.</vt:lpstr>
      <vt:lpstr>Slide 1</vt:lpstr>
      <vt:lpstr>Accuracy of our constraint</vt:lpstr>
      <vt:lpstr>Conclusion</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Roger Arnold</dc:creator>
  <cp:lastModifiedBy>Roger Arnold</cp:lastModifiedBy>
  <cp:revision>32</cp:revision>
  <dcterms:created xsi:type="dcterms:W3CDTF">2023-09-06T01:39:09Z</dcterms:created>
  <dcterms:modified xsi:type="dcterms:W3CDTF">2023-09-06T17:47:16Z</dcterms:modified>
</cp:coreProperties>
</file>